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4"/>
  </p:sldMasterIdLst>
  <p:handoutMasterIdLst>
    <p:handoutMasterId r:id="rId27"/>
  </p:handoutMasterIdLst>
  <p:sldIdLst>
    <p:sldId id="256" r:id="rId5"/>
    <p:sldId id="289" r:id="rId6"/>
    <p:sldId id="284" r:id="rId7"/>
    <p:sldId id="286" r:id="rId8"/>
    <p:sldId id="262" r:id="rId9"/>
    <p:sldId id="266" r:id="rId10"/>
    <p:sldId id="281" r:id="rId11"/>
    <p:sldId id="295" r:id="rId12"/>
    <p:sldId id="283" r:id="rId13"/>
    <p:sldId id="290" r:id="rId14"/>
    <p:sldId id="272" r:id="rId15"/>
    <p:sldId id="265" r:id="rId16"/>
    <p:sldId id="285" r:id="rId17"/>
    <p:sldId id="275" r:id="rId18"/>
    <p:sldId id="297" r:id="rId19"/>
    <p:sldId id="270" r:id="rId20"/>
    <p:sldId id="258" r:id="rId21"/>
    <p:sldId id="278" r:id="rId22"/>
    <p:sldId id="280" r:id="rId23"/>
    <p:sldId id="294" r:id="rId24"/>
    <p:sldId id="296" r:id="rId25"/>
    <p:sldId id="292" r:id="rId26"/>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8" d="100"/>
          <a:sy n="78" d="100"/>
        </p:scale>
        <p:origin x="1594" y="6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E1D20700-B19E-420B-931D-B0B10C0682C2}" type="datetimeFigureOut">
              <a:rPr lang="en-GB" smtClean="0"/>
              <a:t>12/09/2025</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9F509531-EF69-4E46-B597-2EE58043DBA0}" type="slidenum">
              <a:rPr lang="en-GB" smtClean="0"/>
              <a:t>‹#›</a:t>
            </a:fld>
            <a:endParaRPr lang="en-GB"/>
          </a:p>
        </p:txBody>
      </p:sp>
    </p:spTree>
    <p:extLst>
      <p:ext uri="{BB962C8B-B14F-4D97-AF65-F5344CB8AC3E}">
        <p14:creationId xmlns:p14="http://schemas.microsoft.com/office/powerpoint/2010/main" val="209330721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DB53236-C112-4299-98D7-2314CA89CA1B}" type="datetimeFigureOut">
              <a:rPr lang="en-GB" smtClean="0"/>
              <a:t>12/09/2025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4759EA-7416-464D-99FD-DF9F83EFFC97}"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DB53236-C112-4299-98D7-2314CA89CA1B}" type="datetimeFigureOut">
              <a:rPr lang="en-GB" smtClean="0"/>
              <a:t>12/09/2025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4759EA-7416-464D-99FD-DF9F83EFFC97}" type="slidenum">
              <a:rPr lang="en-GB" smtClean="0"/>
              <a:t>‹#›</a:t>
            </a:fld>
            <a:endParaRPr lang="en-GB"/>
          </a:p>
        </p:txBody>
      </p:sp>
      <p:sp>
        <p:nvSpPr>
          <p:cNvPr id="7" name="Title 6"/>
          <p:cNvSpPr>
            <a:spLocks noGrp="1"/>
          </p:cNvSpPr>
          <p:nvPr>
            <p:ph type="title"/>
          </p:nvPr>
        </p:nvSpPr>
        <p:spPr/>
        <p:txBody>
          <a:bodyPr/>
          <a:lstStyle/>
          <a:p>
            <a:r>
              <a:rPr lang="en-US"/>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DB53236-C112-4299-98D7-2314CA89CA1B}" type="datetimeFigureOut">
              <a:rPr lang="en-GB" smtClean="0"/>
              <a:t>12/09/2025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4759EA-7416-464D-99FD-DF9F83EFFC97}"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2DB53236-C112-4299-98D7-2314CA89CA1B}" type="datetimeFigureOut">
              <a:rPr lang="en-GB" smtClean="0"/>
              <a:t>12/09/2025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4759EA-7416-464D-99FD-DF9F83EFFC97}" type="slidenum">
              <a:rPr lang="en-GB" smtClean="0"/>
              <a:t>‹#›</a:t>
            </a:fld>
            <a:endParaRPr lang="en-GB"/>
          </a:p>
        </p:txBody>
      </p:sp>
      <p:sp>
        <p:nvSpPr>
          <p:cNvPr id="9" name="Content Placeholder 8"/>
          <p:cNvSpPr>
            <a:spLocks noGrp="1"/>
          </p:cNvSpPr>
          <p:nvPr>
            <p:ph sz="quarter" idx="13"/>
          </p:nvPr>
        </p:nvSpPr>
        <p:spPr>
          <a:xfrm>
            <a:off x="676655" y="2679192"/>
            <a:ext cx="3822192"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2679192"/>
            <a:ext cx="3822192"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DB53236-C112-4299-98D7-2314CA89CA1B}" type="datetimeFigureOut">
              <a:rPr lang="en-GB" smtClean="0"/>
              <a:t>12/09/2025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14759EA-7416-464D-99FD-DF9F83EFFC97}"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DB53236-C112-4299-98D7-2314CA89CA1B}" type="datetimeFigureOut">
              <a:rPr lang="en-GB" smtClean="0"/>
              <a:t>12/09/2025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14759EA-7416-464D-99FD-DF9F83EFFC97}"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2DB53236-C112-4299-98D7-2314CA89CA1B}" type="datetimeFigureOut">
              <a:rPr lang="en-GB" smtClean="0"/>
              <a:t>12/09/2025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14759EA-7416-464D-99FD-DF9F83EFFC97}"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2DB53236-C112-4299-98D7-2314CA89CA1B}" type="datetimeFigureOut">
              <a:rPr lang="en-GB" smtClean="0"/>
              <a:t>12/09/2025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4759EA-7416-464D-99FD-DF9F83EFFC97}" type="slidenum">
              <a:rPr lang="en-GB" smtClean="0"/>
              <a:t>‹#›</a:t>
            </a:fld>
            <a:endParaRPr lang="en-GB"/>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en-US"/>
              <a:t>Click to edit Master title style</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DB53236-C112-4299-98D7-2314CA89CA1B}" type="datetimeFigureOut">
              <a:rPr lang="en-GB" smtClean="0"/>
              <a:t>12/09/2025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4759EA-7416-464D-99FD-DF9F83EFFC97}" type="slidenum">
              <a:rPr lang="en-GB" smtClean="0"/>
              <a:t>‹#›</a:t>
            </a:fld>
            <a:endParaRPr lang="en-GB"/>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DB53236-C112-4299-98D7-2314CA89CA1B}" type="datetimeFigureOut">
              <a:rPr lang="en-GB" smtClean="0"/>
              <a:t>12/09/2025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4759EA-7416-464D-99FD-DF9F83EFFC97}"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2DB53236-C112-4299-98D7-2314CA89CA1B}" type="datetimeFigureOut">
              <a:rPr lang="en-GB" smtClean="0"/>
              <a:t>12/09/2025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4759EA-7416-464D-99FD-DF9F83EFFC97}" type="slidenum">
              <a:rPr lang="en-GB" smtClean="0"/>
              <a:t>‹#›</a:t>
            </a:fld>
            <a:endParaRPr lang="en-GB"/>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2DB53236-C112-4299-98D7-2314CA89CA1B}" type="datetimeFigureOut">
              <a:rPr lang="en-GB" smtClean="0"/>
              <a:t>12/09/2025</a:t>
            </a:fld>
            <a:endParaRPr lang="en-GB"/>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en-GB"/>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514759EA-7416-464D-99FD-DF9F83EFFC97}" type="slidenum">
              <a:rPr lang="en-GB" smtClean="0"/>
              <a:t>‹#›</a:t>
            </a:fld>
            <a:endParaRPr lang="en-GB"/>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a:xfrm>
            <a:off x="611560" y="188640"/>
            <a:ext cx="7772400" cy="1780108"/>
          </a:xfrm>
        </p:spPr>
        <p:txBody>
          <a:bodyPr/>
          <a:lstStyle/>
          <a:p>
            <a:r>
              <a:rPr lang="en-GB" dirty="0"/>
              <a:t>Year 3 Expectations </a:t>
            </a:r>
          </a:p>
        </p:txBody>
      </p:sp>
      <p:pic>
        <p:nvPicPr>
          <p:cNvPr id="1026" name="Picture 2" descr="St Teresa&amp;#39;s Catholic Primary School (@TeresaCatholic) | Twitt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63534" y="2204864"/>
            <a:ext cx="4068452" cy="40684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07024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rot="10800000" flipV="1">
            <a:off x="683568" y="2204864"/>
            <a:ext cx="7704856" cy="4176464"/>
          </a:xfrm>
        </p:spPr>
        <p:txBody>
          <a:bodyPr>
            <a:normAutofit fontScale="90000"/>
          </a:bodyPr>
          <a:lstStyle/>
          <a:p>
            <a:pPr algn="l"/>
            <a:br>
              <a:rPr lang="en-GB" sz="4800" u="sng" dirty="0">
                <a:latin typeface="Letter-join 40" panose="02000805000000020003" pitchFamily="50" charset="0"/>
              </a:rPr>
            </a:br>
            <a:br>
              <a:rPr lang="en-GB" sz="4800" u="sng" dirty="0">
                <a:latin typeface="Letter-join 40" panose="02000805000000020003" pitchFamily="50" charset="0"/>
              </a:rPr>
            </a:br>
            <a:br>
              <a:rPr lang="en-GB" sz="4800" u="sng" dirty="0">
                <a:latin typeface="Letter-join 40" panose="02000805000000020003" pitchFamily="50" charset="0"/>
              </a:rPr>
            </a:br>
            <a:br>
              <a:rPr lang="en-GB" sz="4800" u="sng" dirty="0">
                <a:latin typeface="Letter-join 40" panose="02000805000000020003" pitchFamily="50" charset="0"/>
              </a:rPr>
            </a:br>
            <a:br>
              <a:rPr lang="en-GB" sz="4800" u="sng" dirty="0">
                <a:latin typeface="Letter-join 40" panose="02000805000000020003" pitchFamily="50" charset="0"/>
              </a:rPr>
            </a:br>
            <a:br>
              <a:rPr lang="en-GB" sz="4800" u="sng" dirty="0">
                <a:latin typeface="Letter-join 40" panose="02000805000000020003" pitchFamily="50" charset="0"/>
              </a:rPr>
            </a:br>
            <a:br>
              <a:rPr lang="en-GB" sz="4800" u="sng" dirty="0">
                <a:latin typeface="Letter-join 40" panose="02000805000000020003" pitchFamily="50" charset="0"/>
              </a:rPr>
            </a:br>
            <a:br>
              <a:rPr lang="en-GB" u="sng" dirty="0">
                <a:latin typeface="Letter-join 40" panose="02000805000000020003" pitchFamily="50" charset="0"/>
              </a:rPr>
            </a:br>
            <a:r>
              <a:rPr lang="en-GB" u="sng" dirty="0">
                <a:latin typeface="Letter-join 40" panose="02000805000000020003" pitchFamily="50" charset="0"/>
              </a:rPr>
              <a:t>Meet the Teacher!</a:t>
            </a:r>
            <a:br>
              <a:rPr lang="en-GB" dirty="0">
                <a:latin typeface="Letter-join 40" panose="02000805000000020003" pitchFamily="50" charset="0"/>
              </a:rPr>
            </a:br>
            <a:br>
              <a:rPr lang="en-GB" dirty="0">
                <a:latin typeface="Letter-join 40" panose="02000805000000020003" pitchFamily="50" charset="0"/>
              </a:rPr>
            </a:br>
            <a:r>
              <a:rPr lang="en-GB" sz="4000" u="sng" dirty="0">
                <a:solidFill>
                  <a:srgbClr val="002060"/>
                </a:solidFill>
                <a:latin typeface="Letter-join 40" panose="02000805000000020003" pitchFamily="50" charset="0"/>
              </a:rPr>
              <a:t>Class teacher </a:t>
            </a:r>
            <a:br>
              <a:rPr lang="en-GB" sz="4000" dirty="0">
                <a:solidFill>
                  <a:srgbClr val="002060"/>
                </a:solidFill>
                <a:latin typeface="Letter-join 40" panose="02000805000000020003" pitchFamily="50" charset="0"/>
              </a:rPr>
            </a:br>
            <a:r>
              <a:rPr lang="en-GB" sz="4000" dirty="0">
                <a:solidFill>
                  <a:srgbClr val="002060"/>
                </a:solidFill>
                <a:latin typeface="Letter-join 40" panose="02000805000000020003" pitchFamily="50" charset="0"/>
              </a:rPr>
              <a:t>Mr Grice and Miss Rampling</a:t>
            </a:r>
            <a:br>
              <a:rPr lang="en-GB" sz="4000" dirty="0">
                <a:solidFill>
                  <a:srgbClr val="002060"/>
                </a:solidFill>
                <a:latin typeface="Letter-join 40" panose="02000805000000020003" pitchFamily="50" charset="0"/>
              </a:rPr>
            </a:br>
            <a:r>
              <a:rPr lang="en-GB" sz="4000" dirty="0">
                <a:solidFill>
                  <a:srgbClr val="002060"/>
                </a:solidFill>
                <a:latin typeface="Letter-join 40" panose="02000805000000020003" pitchFamily="50" charset="0"/>
              </a:rPr>
              <a:t> </a:t>
            </a:r>
            <a:r>
              <a:rPr lang="en-GB" sz="2700" dirty="0">
                <a:solidFill>
                  <a:srgbClr val="002060"/>
                </a:solidFill>
                <a:latin typeface="Letter-join 40" panose="02000805000000020003" pitchFamily="50" charset="0"/>
              </a:rPr>
              <a:t>(Mon - Thurs)                  (Fri)</a:t>
            </a:r>
            <a:br>
              <a:rPr lang="en-GB" sz="4000" dirty="0">
                <a:solidFill>
                  <a:srgbClr val="002060"/>
                </a:solidFill>
                <a:latin typeface="Letter-join 40" panose="02000805000000020003" pitchFamily="50" charset="0"/>
              </a:rPr>
            </a:br>
            <a:br>
              <a:rPr lang="en-GB" sz="4000" dirty="0">
                <a:solidFill>
                  <a:srgbClr val="002060"/>
                </a:solidFill>
                <a:latin typeface="Letter-join 40" panose="02000805000000020003" pitchFamily="50" charset="0"/>
              </a:rPr>
            </a:br>
            <a:r>
              <a:rPr lang="en-GB" sz="4000" u="sng" dirty="0">
                <a:solidFill>
                  <a:srgbClr val="002060"/>
                </a:solidFill>
                <a:latin typeface="Letter-join 40" panose="02000805000000020003" pitchFamily="50" charset="0"/>
              </a:rPr>
              <a:t>Teaching Assistant</a:t>
            </a:r>
            <a:br>
              <a:rPr lang="en-GB" sz="4000" dirty="0">
                <a:solidFill>
                  <a:srgbClr val="002060"/>
                </a:solidFill>
                <a:latin typeface="Letter-join 40" panose="02000805000000020003" pitchFamily="50" charset="0"/>
              </a:rPr>
            </a:br>
            <a:r>
              <a:rPr lang="en-GB" sz="4000" dirty="0">
                <a:solidFill>
                  <a:srgbClr val="002060"/>
                </a:solidFill>
                <a:latin typeface="Letter-join 40" panose="02000805000000020003" pitchFamily="50" charset="0"/>
              </a:rPr>
              <a:t>Miss Lowe</a:t>
            </a:r>
            <a:br>
              <a:rPr lang="en-GB" sz="4000" dirty="0">
                <a:solidFill>
                  <a:schemeClr val="tx2">
                    <a:lumMod val="75000"/>
                  </a:schemeClr>
                </a:solidFill>
                <a:latin typeface="Letter-join 40" panose="02000805000000020003" pitchFamily="50" charset="0"/>
              </a:rPr>
            </a:br>
            <a:br>
              <a:rPr lang="en-GB" sz="4800" dirty="0">
                <a:latin typeface="Letter-join 40" panose="02000805000000020003" pitchFamily="50" charset="0"/>
              </a:rPr>
            </a:br>
            <a:endParaRPr lang="en-GB" sz="4800" dirty="0">
              <a:latin typeface="Letter-join 40" panose="02000805000000020003" pitchFamily="50" charset="0"/>
            </a:endParaRPr>
          </a:p>
        </p:txBody>
      </p:sp>
    </p:spTree>
    <p:extLst>
      <p:ext uri="{BB962C8B-B14F-4D97-AF65-F5344CB8AC3E}">
        <p14:creationId xmlns:p14="http://schemas.microsoft.com/office/powerpoint/2010/main" val="37921467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1520" y="2060848"/>
            <a:ext cx="8712967" cy="4464496"/>
          </a:xfrm>
        </p:spPr>
        <p:txBody>
          <a:bodyPr>
            <a:normAutofit fontScale="85000" lnSpcReduction="10000"/>
          </a:bodyPr>
          <a:lstStyle/>
          <a:p>
            <a:pPr marL="0" indent="0">
              <a:lnSpc>
                <a:spcPct val="170000"/>
              </a:lnSpc>
              <a:buNone/>
            </a:pPr>
            <a:r>
              <a:rPr lang="en-GB" dirty="0">
                <a:latin typeface="Letter-join 40" panose="02000805000000020003" pitchFamily="50" charset="0"/>
              </a:rPr>
              <a:t>Throughout the year, information will be sent home via:</a:t>
            </a:r>
          </a:p>
          <a:p>
            <a:pPr marL="0" indent="0">
              <a:lnSpc>
                <a:spcPct val="170000"/>
              </a:lnSpc>
              <a:buNone/>
            </a:pPr>
            <a:r>
              <a:rPr lang="en-GB" dirty="0">
                <a:latin typeface="Letter-join 40" panose="02000805000000020003" pitchFamily="50" charset="0"/>
              </a:rPr>
              <a:t>The school website - https://www.st-teresas.st-helens.sch.uk/</a:t>
            </a:r>
          </a:p>
          <a:p>
            <a:pPr marL="0" indent="0">
              <a:lnSpc>
                <a:spcPct val="170000"/>
              </a:lnSpc>
              <a:buNone/>
            </a:pPr>
            <a:r>
              <a:rPr lang="en-GB" dirty="0">
                <a:latin typeface="Letter-join 40" panose="02000805000000020003" pitchFamily="50" charset="0"/>
              </a:rPr>
              <a:t>Weekly newsletter</a:t>
            </a:r>
          </a:p>
          <a:p>
            <a:pPr marL="0" indent="0">
              <a:lnSpc>
                <a:spcPct val="170000"/>
              </a:lnSpc>
              <a:buNone/>
            </a:pPr>
            <a:r>
              <a:rPr lang="en-GB" dirty="0" err="1">
                <a:latin typeface="Letter-join 40" panose="02000805000000020003" pitchFamily="50" charset="0"/>
              </a:rPr>
              <a:t>Parentmail</a:t>
            </a:r>
            <a:endParaRPr lang="en-GB" dirty="0">
              <a:latin typeface="Letter-join 40" panose="02000805000000020003" pitchFamily="50" charset="0"/>
            </a:endParaRPr>
          </a:p>
          <a:p>
            <a:pPr marL="0" indent="0">
              <a:lnSpc>
                <a:spcPct val="170000"/>
              </a:lnSpc>
              <a:buNone/>
            </a:pPr>
            <a:r>
              <a:rPr lang="en-GB" dirty="0">
                <a:latin typeface="Letter-join 40" panose="02000805000000020003" pitchFamily="50" charset="0"/>
              </a:rPr>
              <a:t>Text </a:t>
            </a:r>
          </a:p>
          <a:p>
            <a:pPr marL="0" indent="0">
              <a:lnSpc>
                <a:spcPct val="170000"/>
              </a:lnSpc>
              <a:buNone/>
            </a:pPr>
            <a:r>
              <a:rPr lang="en-GB" dirty="0">
                <a:latin typeface="Letter-join 40" panose="02000805000000020003" pitchFamily="50" charset="0"/>
              </a:rPr>
              <a:t>The Year 3 class page - https://www.st-teresas.st-helens.sch.uk/year-3 </a:t>
            </a:r>
          </a:p>
          <a:p>
            <a:pPr marL="0" indent="0">
              <a:lnSpc>
                <a:spcPct val="170000"/>
              </a:lnSpc>
              <a:buNone/>
            </a:pPr>
            <a:r>
              <a:rPr lang="en-GB" dirty="0">
                <a:latin typeface="Letter-join 40" panose="02000805000000020003" pitchFamily="50" charset="0"/>
              </a:rPr>
              <a:t>Please check your emails, texts and the school website daily for any new information</a:t>
            </a:r>
          </a:p>
        </p:txBody>
      </p:sp>
      <p:sp>
        <p:nvSpPr>
          <p:cNvPr id="3" name="Title 2"/>
          <p:cNvSpPr>
            <a:spLocks noGrp="1"/>
          </p:cNvSpPr>
          <p:nvPr>
            <p:ph type="title"/>
          </p:nvPr>
        </p:nvSpPr>
        <p:spPr/>
        <p:txBody>
          <a:bodyPr/>
          <a:lstStyle/>
          <a:p>
            <a:r>
              <a:rPr lang="en-GB" dirty="0">
                <a:latin typeface="Letter-join 40" panose="02000805000000020003" pitchFamily="50" charset="0"/>
              </a:rPr>
              <a:t>Welcome</a:t>
            </a:r>
          </a:p>
        </p:txBody>
      </p:sp>
    </p:spTree>
    <p:extLst>
      <p:ext uri="{BB962C8B-B14F-4D97-AF65-F5344CB8AC3E}">
        <p14:creationId xmlns:p14="http://schemas.microsoft.com/office/powerpoint/2010/main" val="7361506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r>
              <a:rPr lang="en-GB" sz="6600" dirty="0">
                <a:latin typeface="Letter-join 40" panose="02000805000000020003" pitchFamily="50" charset="0"/>
              </a:rPr>
              <a:t>How do we do it at St Teresa’s?</a:t>
            </a:r>
          </a:p>
        </p:txBody>
      </p:sp>
      <p:sp>
        <p:nvSpPr>
          <p:cNvPr id="3" name="Subtitle 2"/>
          <p:cNvSpPr>
            <a:spLocks noGrp="1"/>
          </p:cNvSpPr>
          <p:nvPr>
            <p:ph type="subTitle" idx="1"/>
          </p:nvPr>
        </p:nvSpPr>
        <p:spPr/>
        <p:txBody>
          <a:bodyPr>
            <a:normAutofit/>
          </a:bodyPr>
          <a:lstStyle/>
          <a:p>
            <a:r>
              <a:rPr lang="en-GB" sz="5400" dirty="0">
                <a:latin typeface="Letter-join 40" panose="02000805000000020003" pitchFamily="50" charset="0"/>
              </a:rPr>
              <a:t>#</a:t>
            </a:r>
            <a:r>
              <a:rPr lang="en-GB" sz="5400" dirty="0" err="1">
                <a:latin typeface="Letter-join 40" panose="02000805000000020003" pitchFamily="50" charset="0"/>
              </a:rPr>
              <a:t>TeamTeresa</a:t>
            </a:r>
            <a:endParaRPr lang="en-GB" sz="5400" dirty="0">
              <a:latin typeface="Letter-join 40" panose="02000805000000020003" pitchFamily="50" charset="0"/>
            </a:endParaRPr>
          </a:p>
        </p:txBody>
      </p:sp>
    </p:spTree>
    <p:extLst>
      <p:ext uri="{BB962C8B-B14F-4D97-AF65-F5344CB8AC3E}">
        <p14:creationId xmlns:p14="http://schemas.microsoft.com/office/powerpoint/2010/main" val="40797299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2067" y="1916832"/>
            <a:ext cx="7408333" cy="4209331"/>
          </a:xfrm>
        </p:spPr>
        <p:txBody>
          <a:bodyPr>
            <a:normAutofit lnSpcReduction="10000"/>
          </a:bodyPr>
          <a:lstStyle/>
          <a:p>
            <a:pPr marL="0" indent="0" algn="ctr">
              <a:buNone/>
            </a:pPr>
            <a:r>
              <a:rPr lang="en-GB" sz="4800" dirty="0">
                <a:latin typeface="Letter-join 40" panose="02000805000000020003" pitchFamily="50" charset="0"/>
              </a:rPr>
              <a:t>A welcoming family of God, growing and achieving together with Jesus at our side.</a:t>
            </a:r>
          </a:p>
          <a:p>
            <a:pPr marL="0" indent="0" algn="ctr">
              <a:buNone/>
            </a:pPr>
            <a:r>
              <a:rPr lang="en-GB" sz="4800" dirty="0">
                <a:latin typeface="Letter-join 40" panose="02000805000000020003" pitchFamily="50" charset="0"/>
              </a:rPr>
              <a:t>“I am the vine, you are the branches”.</a:t>
            </a:r>
            <a:endParaRPr lang="en-GB" dirty="0">
              <a:latin typeface="Letter-join 40" panose="02000805000000020003" pitchFamily="50" charset="0"/>
            </a:endParaRPr>
          </a:p>
        </p:txBody>
      </p:sp>
      <p:sp>
        <p:nvSpPr>
          <p:cNvPr id="3" name="Title 2"/>
          <p:cNvSpPr>
            <a:spLocks noGrp="1"/>
          </p:cNvSpPr>
          <p:nvPr>
            <p:ph type="title"/>
          </p:nvPr>
        </p:nvSpPr>
        <p:spPr/>
        <p:txBody>
          <a:bodyPr>
            <a:normAutofit/>
          </a:bodyPr>
          <a:lstStyle/>
          <a:p>
            <a:r>
              <a:rPr lang="en-GB" u="sng" dirty="0">
                <a:latin typeface="Letter-join 40" panose="02000805000000020003" pitchFamily="50" charset="0"/>
              </a:rPr>
              <a:t>Mission Statement </a:t>
            </a:r>
            <a:br>
              <a:rPr lang="en-GB" dirty="0">
                <a:latin typeface="Letter-join 40" panose="02000805000000020003" pitchFamily="50" charset="0"/>
              </a:rPr>
            </a:br>
            <a:endParaRPr lang="en-GB" sz="2700" dirty="0">
              <a:latin typeface="Letter-join 40" panose="02000805000000020003" pitchFamily="50" charset="0"/>
            </a:endParaRPr>
          </a:p>
        </p:txBody>
      </p:sp>
    </p:spTree>
    <p:extLst>
      <p:ext uri="{BB962C8B-B14F-4D97-AF65-F5344CB8AC3E}">
        <p14:creationId xmlns:p14="http://schemas.microsoft.com/office/powerpoint/2010/main" val="8765519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99592" y="2204864"/>
            <a:ext cx="7416824" cy="3816424"/>
          </a:xfrm>
        </p:spPr>
        <p:txBody>
          <a:bodyPr>
            <a:normAutofit lnSpcReduction="10000"/>
          </a:bodyPr>
          <a:lstStyle/>
          <a:p>
            <a:pPr marL="0" indent="0">
              <a:buNone/>
            </a:pPr>
            <a:r>
              <a:rPr lang="en-GB" dirty="0">
                <a:latin typeface="Letter-join 40" panose="02000805000000020003" pitchFamily="50" charset="0"/>
              </a:rPr>
              <a:t>As part of God’s family: </a:t>
            </a:r>
          </a:p>
          <a:p>
            <a:r>
              <a:rPr lang="en-GB" dirty="0">
                <a:latin typeface="Letter-join 40" panose="02000805000000020003" pitchFamily="50" charset="0"/>
              </a:rPr>
              <a:t>We celebrate differences and diversity </a:t>
            </a:r>
          </a:p>
          <a:p>
            <a:r>
              <a:rPr lang="en-GB" b="1" dirty="0">
                <a:latin typeface="Letter-join 40" panose="02000805000000020003" pitchFamily="50" charset="0"/>
              </a:rPr>
              <a:t>We all matter </a:t>
            </a:r>
            <a:endParaRPr lang="en-GB" dirty="0">
              <a:latin typeface="Letter-join 40" panose="02000805000000020003" pitchFamily="50" charset="0"/>
            </a:endParaRPr>
          </a:p>
          <a:p>
            <a:r>
              <a:rPr lang="en-GB" dirty="0">
                <a:latin typeface="Letter-join 40" panose="02000805000000020003" pitchFamily="50" charset="0"/>
              </a:rPr>
              <a:t>We respect each other by listening </a:t>
            </a:r>
          </a:p>
          <a:p>
            <a:r>
              <a:rPr lang="en-GB" b="1" dirty="0">
                <a:latin typeface="Letter-join 40" panose="02000805000000020003" pitchFamily="50" charset="0"/>
              </a:rPr>
              <a:t>We all have a voice </a:t>
            </a:r>
            <a:endParaRPr lang="en-GB" dirty="0">
              <a:latin typeface="Letter-join 40" panose="02000805000000020003" pitchFamily="50" charset="0"/>
            </a:endParaRPr>
          </a:p>
          <a:p>
            <a:r>
              <a:rPr lang="en-GB" dirty="0">
                <a:latin typeface="Letter-join 40" panose="02000805000000020003" pitchFamily="50" charset="0"/>
              </a:rPr>
              <a:t>We protect each other and our school </a:t>
            </a:r>
          </a:p>
          <a:p>
            <a:r>
              <a:rPr lang="en-GB" b="1" dirty="0">
                <a:latin typeface="Letter-join 40" panose="02000805000000020003" pitchFamily="50" charset="0"/>
              </a:rPr>
              <a:t>We feel safe </a:t>
            </a:r>
            <a:endParaRPr lang="en-GB" dirty="0">
              <a:latin typeface="Letter-join 40" panose="02000805000000020003" pitchFamily="50" charset="0"/>
            </a:endParaRPr>
          </a:p>
          <a:p>
            <a:r>
              <a:rPr lang="en-GB" dirty="0">
                <a:latin typeface="Letter-join 40" panose="02000805000000020003" pitchFamily="50" charset="0"/>
              </a:rPr>
              <a:t>We encourage each other to be the best we can be </a:t>
            </a:r>
          </a:p>
          <a:p>
            <a:r>
              <a:rPr lang="en-GB" b="1" dirty="0">
                <a:latin typeface="Letter-join 40" panose="02000805000000020003" pitchFamily="50" charset="0"/>
              </a:rPr>
              <a:t>We enjoy how we learn from each other </a:t>
            </a:r>
            <a:endParaRPr lang="en-GB" dirty="0">
              <a:latin typeface="Letter-join 40" panose="02000805000000020003" pitchFamily="50" charset="0"/>
            </a:endParaRPr>
          </a:p>
        </p:txBody>
      </p:sp>
      <p:sp>
        <p:nvSpPr>
          <p:cNvPr id="3" name="Title 2"/>
          <p:cNvSpPr>
            <a:spLocks noGrp="1"/>
          </p:cNvSpPr>
          <p:nvPr>
            <p:ph type="title"/>
          </p:nvPr>
        </p:nvSpPr>
        <p:spPr/>
        <p:txBody>
          <a:bodyPr/>
          <a:lstStyle/>
          <a:p>
            <a:r>
              <a:rPr lang="en-GB" u="sng" dirty="0">
                <a:latin typeface="Letter-join 40" panose="02000805000000020003" pitchFamily="50" charset="0"/>
              </a:rPr>
              <a:t>Code of Conduct</a:t>
            </a:r>
          </a:p>
        </p:txBody>
      </p:sp>
    </p:spTree>
    <p:extLst>
      <p:ext uri="{BB962C8B-B14F-4D97-AF65-F5344CB8AC3E}">
        <p14:creationId xmlns:p14="http://schemas.microsoft.com/office/powerpoint/2010/main" val="30708663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GB" dirty="0">
                <a:latin typeface="Letter-join 40" panose="02000805000000020003" pitchFamily="50" charset="0"/>
              </a:rPr>
              <a:t>The main playground gates will be open at 8.45 and close at 9.00 </a:t>
            </a:r>
          </a:p>
          <a:p>
            <a:r>
              <a:rPr lang="en-GB" dirty="0">
                <a:latin typeface="Letter-join 40" panose="02000805000000020003" pitchFamily="50" charset="0"/>
              </a:rPr>
              <a:t>Ready, safe, respect</a:t>
            </a:r>
          </a:p>
        </p:txBody>
      </p:sp>
      <p:sp>
        <p:nvSpPr>
          <p:cNvPr id="3" name="Title 2"/>
          <p:cNvSpPr>
            <a:spLocks noGrp="1"/>
          </p:cNvSpPr>
          <p:nvPr>
            <p:ph type="title"/>
          </p:nvPr>
        </p:nvSpPr>
        <p:spPr/>
        <p:txBody>
          <a:bodyPr>
            <a:normAutofit/>
          </a:bodyPr>
          <a:lstStyle/>
          <a:p>
            <a:r>
              <a:rPr lang="en-GB" dirty="0">
                <a:latin typeface="Letter-join 40" panose="02000805000000020003" pitchFamily="50" charset="0"/>
              </a:rPr>
              <a:t>What is different this year</a:t>
            </a:r>
          </a:p>
        </p:txBody>
      </p:sp>
    </p:spTree>
    <p:extLst>
      <p:ext uri="{BB962C8B-B14F-4D97-AF65-F5344CB8AC3E}">
        <p14:creationId xmlns:p14="http://schemas.microsoft.com/office/powerpoint/2010/main" val="2562370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3ACC8BE-E4AA-462A-97DC-5D8200F6206F}"/>
              </a:ext>
            </a:extLst>
          </p:cNvPr>
          <p:cNvSpPr>
            <a:spLocks noGrp="1"/>
          </p:cNvSpPr>
          <p:nvPr>
            <p:ph idx="1"/>
          </p:nvPr>
        </p:nvSpPr>
        <p:spPr/>
        <p:txBody>
          <a:bodyPr>
            <a:normAutofit fontScale="92500" lnSpcReduction="10000"/>
          </a:bodyPr>
          <a:lstStyle/>
          <a:p>
            <a:r>
              <a:rPr lang="en-GB" dirty="0"/>
              <a:t>Daily Prayer</a:t>
            </a:r>
          </a:p>
          <a:p>
            <a:r>
              <a:rPr lang="en-GB" dirty="0"/>
              <a:t>Daily Collective Worship </a:t>
            </a:r>
          </a:p>
          <a:p>
            <a:r>
              <a:rPr lang="en-GB" dirty="0"/>
              <a:t>Come and See (Religious Education syllabus)</a:t>
            </a:r>
          </a:p>
          <a:p>
            <a:r>
              <a:rPr lang="en-GB" dirty="0"/>
              <a:t>Hymn Practice</a:t>
            </a:r>
          </a:p>
          <a:p>
            <a:r>
              <a:rPr lang="en-GB" dirty="0"/>
              <a:t>Weekly Mass</a:t>
            </a:r>
          </a:p>
          <a:p>
            <a:r>
              <a:rPr lang="en-GB" dirty="0"/>
              <a:t>Celebration Mass</a:t>
            </a:r>
          </a:p>
          <a:p>
            <a:r>
              <a:rPr lang="en-GB" dirty="0"/>
              <a:t>SVP – Mini Vinnies</a:t>
            </a:r>
          </a:p>
          <a:p>
            <a:r>
              <a:rPr lang="en-GB" dirty="0"/>
              <a:t>Live Simply Award – CAFOD</a:t>
            </a:r>
          </a:p>
          <a:p>
            <a:r>
              <a:rPr lang="en-GB" dirty="0"/>
              <a:t>Chapel – private reflection time</a:t>
            </a:r>
          </a:p>
        </p:txBody>
      </p:sp>
      <p:sp>
        <p:nvSpPr>
          <p:cNvPr id="3" name="Title 2">
            <a:extLst>
              <a:ext uri="{FF2B5EF4-FFF2-40B4-BE49-F238E27FC236}">
                <a16:creationId xmlns:a16="http://schemas.microsoft.com/office/drawing/2014/main" id="{552E4CC8-2D60-4048-9D98-C58A83B04A3B}"/>
              </a:ext>
            </a:extLst>
          </p:cNvPr>
          <p:cNvSpPr>
            <a:spLocks noGrp="1"/>
          </p:cNvSpPr>
          <p:nvPr>
            <p:ph type="title"/>
          </p:nvPr>
        </p:nvSpPr>
        <p:spPr/>
        <p:txBody>
          <a:bodyPr/>
          <a:lstStyle/>
          <a:p>
            <a:r>
              <a:rPr lang="en-GB" dirty="0"/>
              <a:t>Catholic Life</a:t>
            </a:r>
          </a:p>
        </p:txBody>
      </p:sp>
    </p:spTree>
    <p:extLst>
      <p:ext uri="{BB962C8B-B14F-4D97-AF65-F5344CB8AC3E}">
        <p14:creationId xmlns:p14="http://schemas.microsoft.com/office/powerpoint/2010/main" val="24850489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en-GB" dirty="0">
                <a:latin typeface="Letter-join 40" panose="02000805000000020003" pitchFamily="50" charset="0"/>
              </a:rPr>
              <a:t>As always, your child’s mental health and wellbeing is paramount to all staff at St Teresa’s.  All children have access to:</a:t>
            </a:r>
          </a:p>
          <a:p>
            <a:pPr>
              <a:buFont typeface="Wingdings" panose="05000000000000000000" pitchFamily="2" charset="2"/>
              <a:buChar char="§"/>
            </a:pPr>
            <a:r>
              <a:rPr lang="en-GB" dirty="0">
                <a:latin typeface="Letter-join 40" panose="02000805000000020003" pitchFamily="50" charset="0"/>
              </a:rPr>
              <a:t>Weekly RSHE lessons</a:t>
            </a:r>
          </a:p>
          <a:p>
            <a:pPr>
              <a:buFont typeface="Wingdings" panose="05000000000000000000" pitchFamily="2" charset="2"/>
              <a:buChar char="§"/>
            </a:pPr>
            <a:r>
              <a:rPr lang="en-GB" dirty="0">
                <a:latin typeface="Letter-join 40" panose="02000805000000020003" pitchFamily="50" charset="0"/>
              </a:rPr>
              <a:t>Our school’s Learning Mentor – Mrs Hayes</a:t>
            </a:r>
          </a:p>
          <a:p>
            <a:pPr>
              <a:buFont typeface="Wingdings" panose="05000000000000000000" pitchFamily="2" charset="2"/>
              <a:buChar char="§"/>
            </a:pPr>
            <a:r>
              <a:rPr lang="en-GB" dirty="0">
                <a:latin typeface="Letter-join 40" panose="02000805000000020003" pitchFamily="50" charset="0"/>
              </a:rPr>
              <a:t>Caring staff who listen and respond</a:t>
            </a:r>
          </a:p>
          <a:p>
            <a:pPr>
              <a:buFont typeface="Wingdings" panose="05000000000000000000" pitchFamily="2" charset="2"/>
              <a:buChar char="§"/>
            </a:pPr>
            <a:r>
              <a:rPr lang="en-GB" dirty="0">
                <a:latin typeface="Letter-join 40" panose="02000805000000020003" pitchFamily="50" charset="0"/>
              </a:rPr>
              <a:t>Our school Chapel where they can go for quiet reflection</a:t>
            </a:r>
          </a:p>
          <a:p>
            <a:pPr>
              <a:buFont typeface="Wingdings" panose="05000000000000000000" pitchFamily="2" charset="2"/>
              <a:buChar char="§"/>
            </a:pPr>
            <a:r>
              <a:rPr lang="en-GB" dirty="0">
                <a:latin typeface="Letter-join 40" panose="02000805000000020003" pitchFamily="50" charset="0"/>
              </a:rPr>
              <a:t>Revised Behaviour Policy – Autumn term</a:t>
            </a:r>
          </a:p>
        </p:txBody>
      </p:sp>
      <p:sp>
        <p:nvSpPr>
          <p:cNvPr id="3" name="Title 2"/>
          <p:cNvSpPr>
            <a:spLocks noGrp="1"/>
          </p:cNvSpPr>
          <p:nvPr>
            <p:ph type="title"/>
          </p:nvPr>
        </p:nvSpPr>
        <p:spPr/>
        <p:txBody>
          <a:bodyPr>
            <a:normAutofit fontScale="90000"/>
          </a:bodyPr>
          <a:lstStyle/>
          <a:p>
            <a:r>
              <a:rPr lang="en-GB" dirty="0">
                <a:latin typeface="Letter-join 40" panose="02000805000000020003" pitchFamily="50" charset="0"/>
              </a:rPr>
              <a:t>Positive Mental Health and Wellbeing</a:t>
            </a:r>
          </a:p>
        </p:txBody>
      </p:sp>
    </p:spTree>
    <p:extLst>
      <p:ext uri="{BB962C8B-B14F-4D97-AF65-F5344CB8AC3E}">
        <p14:creationId xmlns:p14="http://schemas.microsoft.com/office/powerpoint/2010/main" val="16656890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2067" y="2132856"/>
            <a:ext cx="7408333" cy="4176464"/>
          </a:xfrm>
        </p:spPr>
        <p:txBody>
          <a:bodyPr>
            <a:normAutofit/>
          </a:bodyPr>
          <a:lstStyle/>
          <a:p>
            <a:endParaRPr lang="en-GB" dirty="0"/>
          </a:p>
          <a:p>
            <a:r>
              <a:rPr lang="en-GB" dirty="0">
                <a:latin typeface="Letter-join 40" panose="02000805000000020003" pitchFamily="50" charset="0"/>
              </a:rPr>
              <a:t>National Curriculum 2014 – please see the link on the Year 3 class page</a:t>
            </a:r>
          </a:p>
          <a:p>
            <a:endParaRPr lang="en-GB" dirty="0">
              <a:latin typeface="Letter-join 40" panose="02000805000000020003" pitchFamily="50" charset="0"/>
            </a:endParaRPr>
          </a:p>
          <a:p>
            <a:endParaRPr lang="en-GB" dirty="0">
              <a:latin typeface="Letter-join 40" panose="02000805000000020003" pitchFamily="50" charset="0"/>
            </a:endParaRPr>
          </a:p>
          <a:p>
            <a:r>
              <a:rPr lang="en-GB" dirty="0">
                <a:latin typeface="Letter-join 40" panose="02000805000000020003" pitchFamily="50" charset="0"/>
              </a:rPr>
              <a:t>Cursive Handwriting – please see the link on the Year 3 class page</a:t>
            </a:r>
          </a:p>
          <a:p>
            <a:pPr marL="0" indent="0">
              <a:buNone/>
            </a:pPr>
            <a:r>
              <a:rPr lang="en-GB" dirty="0"/>
              <a:t> </a:t>
            </a:r>
          </a:p>
        </p:txBody>
      </p:sp>
      <p:sp>
        <p:nvSpPr>
          <p:cNvPr id="3" name="Title 2"/>
          <p:cNvSpPr>
            <a:spLocks noGrp="1"/>
          </p:cNvSpPr>
          <p:nvPr>
            <p:ph type="title"/>
          </p:nvPr>
        </p:nvSpPr>
        <p:spPr/>
        <p:txBody>
          <a:bodyPr>
            <a:normAutofit/>
          </a:bodyPr>
          <a:lstStyle/>
          <a:p>
            <a:r>
              <a:rPr lang="en-GB" u="sng" dirty="0">
                <a:latin typeface="Letter-join 40" panose="02000805000000020003" pitchFamily="50" charset="0"/>
              </a:rPr>
              <a:t>Year 3 expectations</a:t>
            </a:r>
          </a:p>
        </p:txBody>
      </p:sp>
    </p:spTree>
    <p:extLst>
      <p:ext uri="{BB962C8B-B14F-4D97-AF65-F5344CB8AC3E}">
        <p14:creationId xmlns:p14="http://schemas.microsoft.com/office/powerpoint/2010/main" val="34418380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1520" y="1340768"/>
            <a:ext cx="8784975" cy="5472608"/>
          </a:xfrm>
        </p:spPr>
        <p:txBody>
          <a:bodyPr>
            <a:normAutofit fontScale="77500" lnSpcReduction="20000"/>
          </a:bodyPr>
          <a:lstStyle/>
          <a:p>
            <a:pPr>
              <a:lnSpc>
                <a:spcPct val="170000"/>
              </a:lnSpc>
            </a:pPr>
            <a:r>
              <a:rPr lang="en-GB" dirty="0">
                <a:latin typeface="Letter-join 40" panose="02000805000000020003" pitchFamily="50" charset="0"/>
              </a:rPr>
              <a:t>Homework will be sent home on a Friday and must be completed and returned by the following Tuesday.</a:t>
            </a:r>
          </a:p>
          <a:p>
            <a:pPr>
              <a:lnSpc>
                <a:spcPct val="170000"/>
              </a:lnSpc>
            </a:pPr>
            <a:endParaRPr lang="en-GB" dirty="0">
              <a:latin typeface="Letter-join 40" panose="02000805000000020003" pitchFamily="50" charset="0"/>
            </a:endParaRPr>
          </a:p>
          <a:p>
            <a:pPr>
              <a:lnSpc>
                <a:spcPct val="170000"/>
              </a:lnSpc>
            </a:pPr>
            <a:r>
              <a:rPr lang="en-GB" dirty="0">
                <a:latin typeface="Letter-join 40" panose="02000805000000020003" pitchFamily="50" charset="0"/>
              </a:rPr>
              <a:t>We expect children to read a minimum of five nights a week. Books will be sent home and will be in line with your child’s reading ability. </a:t>
            </a:r>
          </a:p>
          <a:p>
            <a:pPr>
              <a:lnSpc>
                <a:spcPct val="170000"/>
              </a:lnSpc>
              <a:buFont typeface="Arial" panose="020B0604020202020204" pitchFamily="34" charset="0"/>
              <a:buChar char="•"/>
            </a:pPr>
            <a:endParaRPr lang="en-GB" dirty="0">
              <a:latin typeface="Letter-join 40" panose="02000805000000020003" pitchFamily="50" charset="0"/>
            </a:endParaRPr>
          </a:p>
          <a:p>
            <a:pPr>
              <a:lnSpc>
                <a:spcPct val="170000"/>
              </a:lnSpc>
              <a:buFont typeface="Arial" panose="020B0604020202020204" pitchFamily="34" charset="0"/>
              <a:buChar char="•"/>
            </a:pPr>
            <a:r>
              <a:rPr lang="en-GB" dirty="0">
                <a:latin typeface="Letter-join 40" panose="02000805000000020003" pitchFamily="50" charset="0"/>
              </a:rPr>
              <a:t>Spellings (year 3 class page)</a:t>
            </a:r>
          </a:p>
          <a:p>
            <a:pPr marL="0" indent="0">
              <a:lnSpc>
                <a:spcPct val="170000"/>
              </a:lnSpc>
              <a:buNone/>
            </a:pPr>
            <a:endParaRPr lang="en-GB" dirty="0">
              <a:latin typeface="Letter-join 40" panose="02000805000000020003" pitchFamily="50" charset="0"/>
            </a:endParaRPr>
          </a:p>
          <a:p>
            <a:pPr>
              <a:lnSpc>
                <a:spcPct val="170000"/>
              </a:lnSpc>
            </a:pPr>
            <a:r>
              <a:rPr lang="en-GB" dirty="0">
                <a:latin typeface="Letter-join 40" panose="02000805000000020003" pitchFamily="50" charset="0"/>
              </a:rPr>
              <a:t>TTRS – 10 minutes per day </a:t>
            </a:r>
          </a:p>
          <a:p>
            <a:pPr>
              <a:lnSpc>
                <a:spcPct val="170000"/>
              </a:lnSpc>
            </a:pPr>
            <a:endParaRPr lang="en-GB" dirty="0">
              <a:latin typeface="Letter-join 40" panose="02000805000000020003" pitchFamily="50" charset="0"/>
            </a:endParaRPr>
          </a:p>
          <a:p>
            <a:pPr marL="0" indent="0">
              <a:lnSpc>
                <a:spcPct val="170000"/>
              </a:lnSpc>
              <a:buNone/>
            </a:pPr>
            <a:r>
              <a:rPr lang="en-GB" dirty="0">
                <a:latin typeface="Letter-join 40" panose="02000805000000020003" pitchFamily="50" charset="0"/>
              </a:rPr>
              <a:t>The link to TTRS is  on the Year 3 class page. </a:t>
            </a:r>
          </a:p>
          <a:p>
            <a:endParaRPr lang="en-GB" dirty="0"/>
          </a:p>
        </p:txBody>
      </p:sp>
      <p:sp>
        <p:nvSpPr>
          <p:cNvPr id="3" name="Title 2"/>
          <p:cNvSpPr>
            <a:spLocks noGrp="1"/>
          </p:cNvSpPr>
          <p:nvPr>
            <p:ph type="title"/>
          </p:nvPr>
        </p:nvSpPr>
        <p:spPr/>
        <p:txBody>
          <a:bodyPr>
            <a:normAutofit/>
          </a:bodyPr>
          <a:lstStyle/>
          <a:p>
            <a:r>
              <a:rPr lang="en-GB" u="sng" dirty="0">
                <a:latin typeface="Letter-join 40" pitchFamily="50" charset="0"/>
              </a:rPr>
              <a:t>Homework</a:t>
            </a:r>
          </a:p>
        </p:txBody>
      </p:sp>
    </p:spTree>
    <p:extLst>
      <p:ext uri="{BB962C8B-B14F-4D97-AF65-F5344CB8AC3E}">
        <p14:creationId xmlns:p14="http://schemas.microsoft.com/office/powerpoint/2010/main" val="26266582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2067" y="1988840"/>
            <a:ext cx="7408333" cy="4137323"/>
          </a:xfrm>
        </p:spPr>
        <p:txBody>
          <a:bodyPr>
            <a:normAutofit/>
          </a:bodyPr>
          <a:lstStyle/>
          <a:p>
            <a:pPr marL="0" indent="0">
              <a:buNone/>
            </a:pPr>
            <a:r>
              <a:rPr lang="en-GB" altLang="en-US" dirty="0">
                <a:latin typeface="Letter-join 40" panose="02000805000000020003" pitchFamily="50" charset="0"/>
              </a:rPr>
              <a:t>Everyone at St Teresa’s believes in praising positive behaviour and hard work!</a:t>
            </a:r>
          </a:p>
          <a:p>
            <a:pPr marL="0" indent="0">
              <a:buNone/>
            </a:pPr>
            <a:endParaRPr lang="en-GB" altLang="en-US" dirty="0">
              <a:latin typeface="Letter-join 40" panose="02000805000000020003" pitchFamily="50" charset="0"/>
            </a:endParaRPr>
          </a:p>
          <a:p>
            <a:r>
              <a:rPr lang="en-GB" altLang="en-US" dirty="0">
                <a:latin typeface="Letter-join 40" panose="02000805000000020003" pitchFamily="50" charset="0"/>
              </a:rPr>
              <a:t>Stars of the week – 1 for behaviour and one for class work</a:t>
            </a:r>
          </a:p>
          <a:p>
            <a:r>
              <a:rPr lang="en-GB" altLang="en-US" dirty="0">
                <a:latin typeface="Letter-join 40" panose="02000805000000020003" pitchFamily="50" charset="0"/>
              </a:rPr>
              <a:t>Role Model badges – Blue or Yellow</a:t>
            </a:r>
          </a:p>
          <a:p>
            <a:r>
              <a:rPr lang="en-GB" altLang="en-US" dirty="0">
                <a:latin typeface="Letter-join 40" panose="02000805000000020003" pitchFamily="50" charset="0"/>
              </a:rPr>
              <a:t>Proud Cloud</a:t>
            </a:r>
          </a:p>
          <a:p>
            <a:r>
              <a:rPr lang="en-GB" altLang="en-US" dirty="0">
                <a:latin typeface="Letter-join 40" panose="02000805000000020003" pitchFamily="50" charset="0"/>
              </a:rPr>
              <a:t>Class dojos</a:t>
            </a:r>
          </a:p>
          <a:p>
            <a:r>
              <a:rPr lang="en-GB" altLang="en-US" dirty="0">
                <a:latin typeface="Letter-join 40" panose="02000805000000020003" pitchFamily="50" charset="0"/>
              </a:rPr>
              <a:t>Phone calls home and praise cards</a:t>
            </a:r>
            <a:endParaRPr lang="en-GB" dirty="0">
              <a:latin typeface="Letter-join 40" panose="02000805000000020003" pitchFamily="50" charset="0"/>
            </a:endParaRPr>
          </a:p>
        </p:txBody>
      </p:sp>
      <p:sp>
        <p:nvSpPr>
          <p:cNvPr id="3" name="Title 2"/>
          <p:cNvSpPr>
            <a:spLocks noGrp="1"/>
          </p:cNvSpPr>
          <p:nvPr>
            <p:ph type="title"/>
          </p:nvPr>
        </p:nvSpPr>
        <p:spPr/>
        <p:txBody>
          <a:bodyPr>
            <a:normAutofit fontScale="90000"/>
          </a:bodyPr>
          <a:lstStyle/>
          <a:p>
            <a:r>
              <a:rPr lang="en-GB" u="sng" dirty="0">
                <a:latin typeface="Letter-join 40" panose="02000805000000020003" pitchFamily="50" charset="0"/>
              </a:rPr>
              <a:t>Rewards</a:t>
            </a:r>
            <a:br>
              <a:rPr lang="en-GB" dirty="0">
                <a:latin typeface="Letter-join 40" panose="02000805000000020003" pitchFamily="50" charset="0"/>
              </a:rPr>
            </a:br>
            <a:endParaRPr lang="en-GB" dirty="0">
              <a:latin typeface="Letter-join 40" panose="02000805000000020003" pitchFamily="50" charset="0"/>
            </a:endParaRPr>
          </a:p>
        </p:txBody>
      </p:sp>
    </p:spTree>
    <p:extLst>
      <p:ext uri="{BB962C8B-B14F-4D97-AF65-F5344CB8AC3E}">
        <p14:creationId xmlns:p14="http://schemas.microsoft.com/office/powerpoint/2010/main" val="41682108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79512" y="2060848"/>
            <a:ext cx="8784975" cy="4680520"/>
          </a:xfrm>
        </p:spPr>
        <p:txBody>
          <a:bodyPr>
            <a:normAutofit/>
          </a:bodyPr>
          <a:lstStyle/>
          <a:p>
            <a:r>
              <a:rPr lang="en-GB" dirty="0">
                <a:latin typeface="Letter-join 40" panose="02000805000000020003" pitchFamily="50" charset="0"/>
              </a:rPr>
              <a:t>At St Teresa’s, we use trauma-informed, therapeutic strategies that enable staff and pupils to stay connected.  When there is a disconnection, it is more likely to result in negative behaviour.</a:t>
            </a:r>
          </a:p>
          <a:p>
            <a:r>
              <a:rPr lang="en-GB" dirty="0">
                <a:latin typeface="Letter-join 40" panose="02000805000000020003" pitchFamily="50" charset="0"/>
              </a:rPr>
              <a:t>When dealing with any child who displays negative behaviours, or any child who receives negative behaviour from another child, we strongly believe that all of our children have the right to be heard and that they feel like they have been listened to - Reflection</a:t>
            </a:r>
          </a:p>
          <a:p>
            <a:r>
              <a:rPr lang="en-GB" dirty="0">
                <a:latin typeface="Letter-join 40" panose="02000805000000020003" pitchFamily="50" charset="0"/>
              </a:rPr>
              <a:t>All staff ensure that any situations are followed up promptly and that the child/children involved feel like the situation has been dealt with in a manner that they are happy with/understand.</a:t>
            </a:r>
          </a:p>
        </p:txBody>
      </p:sp>
      <p:sp>
        <p:nvSpPr>
          <p:cNvPr id="3" name="Title 2"/>
          <p:cNvSpPr>
            <a:spLocks noGrp="1"/>
          </p:cNvSpPr>
          <p:nvPr>
            <p:ph type="title"/>
          </p:nvPr>
        </p:nvSpPr>
        <p:spPr/>
        <p:txBody>
          <a:bodyPr>
            <a:normAutofit/>
          </a:bodyPr>
          <a:lstStyle/>
          <a:p>
            <a:r>
              <a:rPr lang="en-GB" dirty="0">
                <a:latin typeface="Letter-join 40" panose="02000805000000020003" pitchFamily="50" charset="0"/>
              </a:rPr>
              <a:t>Boundaries and Consequences.</a:t>
            </a:r>
          </a:p>
        </p:txBody>
      </p:sp>
    </p:spTree>
    <p:extLst>
      <p:ext uri="{BB962C8B-B14F-4D97-AF65-F5344CB8AC3E}">
        <p14:creationId xmlns:p14="http://schemas.microsoft.com/office/powerpoint/2010/main" val="40332962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83568" y="1412776"/>
            <a:ext cx="7992887" cy="5106896"/>
          </a:xfrm>
        </p:spPr>
        <p:txBody>
          <a:bodyPr>
            <a:normAutofit fontScale="92500"/>
          </a:bodyPr>
          <a:lstStyle/>
          <a:p>
            <a:r>
              <a:rPr lang="en-GB" altLang="en-US" sz="3300" dirty="0">
                <a:latin typeface="Candara" panose="020E0502030303020204" pitchFamily="34" charset="0"/>
              </a:rPr>
              <a:t>We are trialling a new therapeutic approach this year which encourages the children to develop self discipline within set boundaries. If a boundary/rule is broken, adults will work with the child to work through a situation and to be able to deal with it more rationally.</a:t>
            </a:r>
          </a:p>
          <a:p>
            <a:endParaRPr lang="en-GB" altLang="en-US" sz="3300" dirty="0">
              <a:latin typeface="Candara" panose="020E0502030303020204" pitchFamily="34" charset="0"/>
            </a:endParaRPr>
          </a:p>
          <a:p>
            <a:pPr marL="0" indent="0">
              <a:buNone/>
            </a:pPr>
            <a:r>
              <a:rPr lang="en-GB" altLang="en-US" sz="3300" dirty="0">
                <a:latin typeface="Candara" panose="020E0502030303020204" pitchFamily="34" charset="0"/>
              </a:rPr>
              <a:t>Consistent approach throughout the school</a:t>
            </a:r>
          </a:p>
          <a:p>
            <a:pPr marL="0" indent="0">
              <a:buNone/>
            </a:pPr>
            <a:r>
              <a:rPr lang="en-GB" altLang="en-US" sz="3300" dirty="0">
                <a:latin typeface="Candara" panose="020E0502030303020204" pitchFamily="34" charset="0"/>
              </a:rPr>
              <a:t>Working together with parents to support our children</a:t>
            </a:r>
          </a:p>
          <a:p>
            <a:pPr marL="0" indent="0">
              <a:buNone/>
            </a:pPr>
            <a:endParaRPr lang="en-GB" dirty="0"/>
          </a:p>
        </p:txBody>
      </p:sp>
      <p:sp>
        <p:nvSpPr>
          <p:cNvPr id="3" name="Title 2"/>
          <p:cNvSpPr>
            <a:spLocks noGrp="1"/>
          </p:cNvSpPr>
          <p:nvPr>
            <p:ph type="title"/>
          </p:nvPr>
        </p:nvSpPr>
        <p:spPr/>
        <p:txBody>
          <a:bodyPr>
            <a:normAutofit fontScale="90000"/>
          </a:bodyPr>
          <a:lstStyle/>
          <a:p>
            <a:r>
              <a:rPr lang="en-GB" u="sng" dirty="0">
                <a:latin typeface="Letter-join 40" panose="02000805000000020003" pitchFamily="50" charset="0"/>
              </a:rPr>
              <a:t>Boundaries and Limitations</a:t>
            </a:r>
            <a:br>
              <a:rPr lang="en-GB" dirty="0">
                <a:latin typeface="Letter-join 40" panose="02000805000000020003" pitchFamily="50" charset="0"/>
              </a:rPr>
            </a:br>
            <a:endParaRPr lang="en-GB" dirty="0">
              <a:latin typeface="Letter-join 40" panose="02000805000000020003" pitchFamily="50" charset="0"/>
            </a:endParaRPr>
          </a:p>
        </p:txBody>
      </p:sp>
    </p:spTree>
    <p:extLst>
      <p:ext uri="{BB962C8B-B14F-4D97-AF65-F5344CB8AC3E}">
        <p14:creationId xmlns:p14="http://schemas.microsoft.com/office/powerpoint/2010/main" val="30847110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10AE48E-2608-425B-8D21-3D8C7214EFFB}"/>
              </a:ext>
            </a:extLst>
          </p:cNvPr>
          <p:cNvSpPr>
            <a:spLocks noGrp="1"/>
          </p:cNvSpPr>
          <p:nvPr>
            <p:ph idx="1"/>
          </p:nvPr>
        </p:nvSpPr>
        <p:spPr/>
        <p:txBody>
          <a:bodyPr>
            <a:normAutofit fontScale="85000" lnSpcReduction="20000"/>
          </a:bodyPr>
          <a:lstStyle/>
          <a:p>
            <a:r>
              <a:rPr lang="en-GB" dirty="0"/>
              <a:t>Respond therapeutically (name the feeling and acknowledge this is how the child feels)</a:t>
            </a:r>
          </a:p>
          <a:p>
            <a:r>
              <a:rPr lang="en-GB" dirty="0"/>
              <a:t>Set boundaries  (use Calm corner and adult lead thinking time when the boundaries are crossed)</a:t>
            </a:r>
          </a:p>
          <a:p>
            <a:r>
              <a:rPr lang="en-GB" dirty="0"/>
              <a:t>Self regulation</a:t>
            </a:r>
          </a:p>
          <a:p>
            <a:r>
              <a:rPr lang="en-GB" dirty="0"/>
              <a:t>Consistency</a:t>
            </a:r>
          </a:p>
          <a:p>
            <a:endParaRPr lang="en-GB" dirty="0"/>
          </a:p>
          <a:p>
            <a:r>
              <a:rPr lang="en-GB" dirty="0"/>
              <a:t>Clear boundaries helps the children to feel safe, trust adults and behave within the school rules.  This, in turn, allows the teacher to teach the child what would have been a better response to a situation.</a:t>
            </a:r>
          </a:p>
          <a:p>
            <a:pPr marL="0" indent="0">
              <a:buNone/>
            </a:pPr>
            <a:r>
              <a:rPr lang="en-GB" dirty="0"/>
              <a:t>“ Next time try…..”</a:t>
            </a:r>
          </a:p>
        </p:txBody>
      </p:sp>
      <p:sp>
        <p:nvSpPr>
          <p:cNvPr id="3" name="Title 2">
            <a:extLst>
              <a:ext uri="{FF2B5EF4-FFF2-40B4-BE49-F238E27FC236}">
                <a16:creationId xmlns:a16="http://schemas.microsoft.com/office/drawing/2014/main" id="{DD23C645-0EEA-43B7-A1A2-4993EBB550EE}"/>
              </a:ext>
            </a:extLst>
          </p:cNvPr>
          <p:cNvSpPr>
            <a:spLocks noGrp="1"/>
          </p:cNvSpPr>
          <p:nvPr>
            <p:ph type="title"/>
          </p:nvPr>
        </p:nvSpPr>
        <p:spPr/>
        <p:txBody>
          <a:bodyPr>
            <a:normAutofit fontScale="90000"/>
          </a:bodyPr>
          <a:lstStyle/>
          <a:p>
            <a:r>
              <a:rPr lang="en-GB" dirty="0"/>
              <a:t>A Therapeutic response to unwanted behaviour</a:t>
            </a:r>
          </a:p>
        </p:txBody>
      </p:sp>
    </p:spTree>
    <p:extLst>
      <p:ext uri="{BB962C8B-B14F-4D97-AF65-F5344CB8AC3E}">
        <p14:creationId xmlns:p14="http://schemas.microsoft.com/office/powerpoint/2010/main" val="31722372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96159" y="4941168"/>
            <a:ext cx="7408333" cy="4176464"/>
          </a:xfrm>
        </p:spPr>
        <p:txBody>
          <a:bodyPr>
            <a:normAutofit/>
          </a:bodyPr>
          <a:lstStyle/>
          <a:p>
            <a:pPr marL="0" indent="0">
              <a:buNone/>
            </a:pPr>
            <a:r>
              <a:rPr lang="en-GB" sz="1800" dirty="0">
                <a:latin typeface="Letter-join 40" panose="02000805000000020003" pitchFamily="50" charset="0"/>
                <a:cs typeface="Calibri" panose="020F0502020204030204" pitchFamily="34" charset="0"/>
              </a:rPr>
              <a:t>1</a:t>
            </a:r>
            <a:r>
              <a:rPr lang="en-GB" sz="1800" baseline="30000" dirty="0">
                <a:latin typeface="Letter-join 40" panose="02000805000000020003" pitchFamily="50" charset="0"/>
                <a:cs typeface="Calibri" panose="020F0502020204030204" pitchFamily="34" charset="0"/>
              </a:rPr>
              <a:t>st</a:t>
            </a:r>
            <a:r>
              <a:rPr lang="en-GB" sz="1800" dirty="0">
                <a:latin typeface="Letter-join 40" panose="02000805000000020003" pitchFamily="50" charset="0"/>
                <a:cs typeface="Calibri" panose="020F0502020204030204" pitchFamily="34" charset="0"/>
              </a:rPr>
              <a:t> point of contact - Class teacher</a:t>
            </a:r>
          </a:p>
          <a:p>
            <a:pPr marL="0" indent="0">
              <a:buNone/>
            </a:pPr>
            <a:r>
              <a:rPr lang="en-GB" sz="1800" dirty="0">
                <a:latin typeface="Letter-join 40" panose="02000805000000020003" pitchFamily="50" charset="0"/>
                <a:cs typeface="Calibri" panose="020F0502020204030204" pitchFamily="34" charset="0"/>
              </a:rPr>
              <a:t>2</a:t>
            </a:r>
            <a:r>
              <a:rPr lang="en-GB" sz="1800" baseline="30000" dirty="0">
                <a:latin typeface="Letter-join 40" panose="02000805000000020003" pitchFamily="50" charset="0"/>
                <a:cs typeface="Calibri" panose="020F0502020204030204" pitchFamily="34" charset="0"/>
              </a:rPr>
              <a:t>nd</a:t>
            </a:r>
            <a:r>
              <a:rPr lang="en-GB" sz="1800" dirty="0">
                <a:latin typeface="Letter-join 40" panose="02000805000000020003" pitchFamily="50" charset="0"/>
                <a:cs typeface="Calibri" panose="020F0502020204030204" pitchFamily="34" charset="0"/>
              </a:rPr>
              <a:t> point of contact – Key Stage 2 Lead</a:t>
            </a:r>
          </a:p>
          <a:p>
            <a:pPr marL="0" indent="0">
              <a:buNone/>
            </a:pPr>
            <a:r>
              <a:rPr lang="en-GB" sz="1800" dirty="0">
                <a:latin typeface="Letter-join 40" panose="02000805000000020003" pitchFamily="50" charset="0"/>
                <a:cs typeface="Calibri" panose="020F0502020204030204" pitchFamily="34" charset="0"/>
              </a:rPr>
              <a:t>3</a:t>
            </a:r>
            <a:r>
              <a:rPr lang="en-GB" sz="1800" baseline="30000" dirty="0">
                <a:latin typeface="Letter-join 40" panose="02000805000000020003" pitchFamily="50" charset="0"/>
                <a:cs typeface="Calibri" panose="020F0502020204030204" pitchFamily="34" charset="0"/>
              </a:rPr>
              <a:t>rd</a:t>
            </a:r>
            <a:r>
              <a:rPr lang="en-GB" sz="1800" dirty="0">
                <a:latin typeface="Letter-join 40" panose="02000805000000020003" pitchFamily="50" charset="0"/>
                <a:cs typeface="Calibri" panose="020F0502020204030204" pitchFamily="34" charset="0"/>
              </a:rPr>
              <a:t> point of contact – Deputy Headteacher</a:t>
            </a:r>
          </a:p>
          <a:p>
            <a:pPr marL="0" indent="0">
              <a:buNone/>
            </a:pPr>
            <a:r>
              <a:rPr lang="en-GB" sz="1800" dirty="0">
                <a:latin typeface="Letter-join 40" panose="02000805000000020003" pitchFamily="50" charset="0"/>
                <a:cs typeface="Calibri" panose="020F0502020204030204" pitchFamily="34" charset="0"/>
              </a:rPr>
              <a:t>4</a:t>
            </a:r>
            <a:r>
              <a:rPr lang="en-GB" sz="1800" baseline="30000" dirty="0">
                <a:latin typeface="Letter-join 40" panose="02000805000000020003" pitchFamily="50" charset="0"/>
                <a:cs typeface="Calibri" panose="020F0502020204030204" pitchFamily="34" charset="0"/>
              </a:rPr>
              <a:t>th</a:t>
            </a:r>
            <a:r>
              <a:rPr lang="en-GB" sz="1800" dirty="0">
                <a:latin typeface="Letter-join 40" panose="02000805000000020003" pitchFamily="50" charset="0"/>
                <a:cs typeface="Calibri" panose="020F0502020204030204" pitchFamily="34" charset="0"/>
              </a:rPr>
              <a:t> point of contact – </a:t>
            </a:r>
            <a:r>
              <a:rPr lang="en-GB" sz="1800" dirty="0" err="1">
                <a:latin typeface="Letter-join 40" panose="02000805000000020003" pitchFamily="50" charset="0"/>
                <a:cs typeface="Calibri" panose="020F0502020204030204" pitchFamily="34" charset="0"/>
              </a:rPr>
              <a:t>Headteacher</a:t>
            </a:r>
            <a:r>
              <a:rPr lang="en-GB" sz="1800" dirty="0">
                <a:latin typeface="Letter-join 40" panose="02000805000000020003" pitchFamily="50" charset="0"/>
                <a:cs typeface="Calibri" panose="020F0502020204030204" pitchFamily="34" charset="0"/>
              </a:rPr>
              <a:t> – Mrs Brookes </a:t>
            </a:r>
          </a:p>
          <a:p>
            <a:pPr marL="0" indent="0">
              <a:buNone/>
            </a:pPr>
            <a:endParaRPr lang="en-GB" sz="1800" dirty="0">
              <a:latin typeface="Calibri" panose="020F0502020204030204" pitchFamily="34" charset="0"/>
              <a:cs typeface="Calibri" panose="020F0502020204030204" pitchFamily="34" charset="0"/>
            </a:endParaRPr>
          </a:p>
        </p:txBody>
      </p:sp>
      <p:sp>
        <p:nvSpPr>
          <p:cNvPr id="3" name="Title 2"/>
          <p:cNvSpPr>
            <a:spLocks noGrp="1"/>
          </p:cNvSpPr>
          <p:nvPr>
            <p:ph type="title"/>
          </p:nvPr>
        </p:nvSpPr>
        <p:spPr/>
        <p:txBody>
          <a:bodyPr>
            <a:normAutofit fontScale="90000"/>
          </a:bodyPr>
          <a:lstStyle/>
          <a:p>
            <a:r>
              <a:rPr lang="en-GB" u="sng" dirty="0">
                <a:latin typeface="Letter-join 40" pitchFamily="50" charset="0"/>
              </a:rPr>
              <a:t>Dealing effectively with parental concerns</a:t>
            </a:r>
          </a:p>
        </p:txBody>
      </p:sp>
      <p:sp>
        <p:nvSpPr>
          <p:cNvPr id="4" name="TextBox 3"/>
          <p:cNvSpPr txBox="1"/>
          <p:nvPr/>
        </p:nvSpPr>
        <p:spPr>
          <a:xfrm>
            <a:off x="963922" y="1772816"/>
            <a:ext cx="7272808" cy="3277820"/>
          </a:xfrm>
          <a:prstGeom prst="rect">
            <a:avLst/>
          </a:prstGeom>
          <a:noFill/>
        </p:spPr>
        <p:txBody>
          <a:bodyPr wrap="square" rtlCol="0">
            <a:spAutoFit/>
          </a:bodyPr>
          <a:lstStyle/>
          <a:p>
            <a:pPr>
              <a:lnSpc>
                <a:spcPct val="150000"/>
              </a:lnSpc>
            </a:pPr>
            <a:r>
              <a:rPr lang="en-GB" dirty="0">
                <a:solidFill>
                  <a:schemeClr val="tx2"/>
                </a:solidFill>
                <a:latin typeface="Letter-join 40" panose="02000805000000020003" pitchFamily="50" charset="0"/>
              </a:rPr>
              <a:t>We aim to maintain the high standard of communication between home and school that you expect from us. Please use our school email or phone the Office if you have any queries and the relevant member of staff will get back to you as soon as possible. If you have a concern about your child, please contact the named person in the order below.</a:t>
            </a:r>
          </a:p>
          <a:p>
            <a:endParaRPr lang="en-GB" dirty="0"/>
          </a:p>
        </p:txBody>
      </p:sp>
    </p:spTree>
    <p:extLst>
      <p:ext uri="{BB962C8B-B14F-4D97-AF65-F5344CB8AC3E}">
        <p14:creationId xmlns:p14="http://schemas.microsoft.com/office/powerpoint/2010/main" val="1531684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2067" y="1916832"/>
            <a:ext cx="7408333" cy="4209331"/>
          </a:xfrm>
        </p:spPr>
        <p:txBody>
          <a:bodyPr>
            <a:normAutofit fontScale="92500" lnSpcReduction="20000"/>
          </a:bodyPr>
          <a:lstStyle/>
          <a:p>
            <a:pPr marL="0" indent="0">
              <a:buNone/>
            </a:pPr>
            <a:r>
              <a:rPr lang="en-GB" u="sng" dirty="0">
                <a:latin typeface="Letter-join 40" panose="02000805000000020003" pitchFamily="50" charset="0"/>
              </a:rPr>
              <a:t>Your child needs to:</a:t>
            </a:r>
          </a:p>
          <a:p>
            <a:r>
              <a:rPr lang="en-GB" dirty="0">
                <a:latin typeface="Letter-join 40" panose="02000805000000020003" pitchFamily="50" charset="0"/>
              </a:rPr>
              <a:t>Be in school on time</a:t>
            </a:r>
          </a:p>
          <a:p>
            <a:endParaRPr lang="en-GB" dirty="0">
              <a:latin typeface="Letter-join 40" panose="02000805000000020003" pitchFamily="50" charset="0"/>
            </a:endParaRPr>
          </a:p>
          <a:p>
            <a:r>
              <a:rPr lang="en-GB" dirty="0">
                <a:latin typeface="Letter-join 40" panose="02000805000000020003" pitchFamily="50" charset="0"/>
              </a:rPr>
              <a:t>Do their homework</a:t>
            </a:r>
          </a:p>
          <a:p>
            <a:endParaRPr lang="en-GB" dirty="0">
              <a:latin typeface="Letter-join 40" panose="02000805000000020003" pitchFamily="50" charset="0"/>
            </a:endParaRPr>
          </a:p>
          <a:p>
            <a:r>
              <a:rPr lang="en-GB" dirty="0">
                <a:latin typeface="Letter-join 40" panose="02000805000000020003" pitchFamily="50" charset="0"/>
              </a:rPr>
              <a:t>Wear the correct uniform</a:t>
            </a:r>
          </a:p>
          <a:p>
            <a:endParaRPr lang="en-GB" dirty="0">
              <a:latin typeface="Letter-join 40" panose="02000805000000020003" pitchFamily="50" charset="0"/>
            </a:endParaRPr>
          </a:p>
          <a:p>
            <a:r>
              <a:rPr lang="en-GB" dirty="0">
                <a:latin typeface="Letter-join 40" panose="02000805000000020003" pitchFamily="50" charset="0"/>
              </a:rPr>
              <a:t>Respect others at all times in school</a:t>
            </a:r>
          </a:p>
          <a:p>
            <a:endParaRPr lang="en-GB" dirty="0">
              <a:latin typeface="Letter-join 40" panose="02000805000000020003" pitchFamily="50" charset="0"/>
            </a:endParaRPr>
          </a:p>
          <a:p>
            <a:r>
              <a:rPr lang="en-GB" dirty="0">
                <a:latin typeface="Letter-join 40" panose="02000805000000020003" pitchFamily="50" charset="0"/>
              </a:rPr>
              <a:t>Follow our school rules</a:t>
            </a:r>
          </a:p>
          <a:p>
            <a:endParaRPr lang="en-GB" dirty="0">
              <a:latin typeface="Letter-join 40" panose="02000805000000020003" pitchFamily="50" charset="0"/>
            </a:endParaRPr>
          </a:p>
          <a:p>
            <a:pPr marL="0" indent="0">
              <a:buNone/>
            </a:pPr>
            <a:r>
              <a:rPr lang="en-GB" dirty="0">
                <a:latin typeface="Letter-join 40" panose="02000805000000020003" pitchFamily="50" charset="0"/>
              </a:rPr>
              <a:t>#bereadybesafeberepectful</a:t>
            </a:r>
          </a:p>
        </p:txBody>
      </p:sp>
      <p:sp>
        <p:nvSpPr>
          <p:cNvPr id="3" name="Title 2"/>
          <p:cNvSpPr>
            <a:spLocks noGrp="1"/>
          </p:cNvSpPr>
          <p:nvPr>
            <p:ph type="title"/>
          </p:nvPr>
        </p:nvSpPr>
        <p:spPr/>
        <p:txBody>
          <a:bodyPr>
            <a:normAutofit/>
          </a:bodyPr>
          <a:lstStyle/>
          <a:p>
            <a:r>
              <a:rPr lang="en-GB" u="sng" dirty="0">
                <a:latin typeface="Letter-join 40" panose="02000805000000020003" pitchFamily="50" charset="0"/>
              </a:rPr>
              <a:t>How can I support my child?</a:t>
            </a:r>
          </a:p>
        </p:txBody>
      </p:sp>
    </p:spTree>
    <p:extLst>
      <p:ext uri="{BB962C8B-B14F-4D97-AF65-F5344CB8AC3E}">
        <p14:creationId xmlns:p14="http://schemas.microsoft.com/office/powerpoint/2010/main" val="15880003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1521" y="1412776"/>
            <a:ext cx="4176463" cy="3240360"/>
          </a:xfrm>
        </p:spPr>
        <p:txBody>
          <a:bodyPr>
            <a:normAutofit fontScale="47500" lnSpcReduction="20000"/>
          </a:bodyPr>
          <a:lstStyle/>
          <a:p>
            <a:pPr marL="0" indent="0">
              <a:buNone/>
            </a:pPr>
            <a:r>
              <a:rPr lang="en-GB" sz="4500" u="sng" dirty="0">
                <a:solidFill>
                  <a:schemeClr val="bg2">
                    <a:lumMod val="25000"/>
                  </a:schemeClr>
                </a:solidFill>
                <a:latin typeface="Letter-join 40" panose="02000805000000020003" pitchFamily="50" charset="0"/>
              </a:rPr>
              <a:t>Uniform:</a:t>
            </a:r>
          </a:p>
          <a:p>
            <a:pPr marL="0" indent="0">
              <a:buNone/>
            </a:pPr>
            <a:endParaRPr lang="en-GB" sz="4500" u="sng" dirty="0">
              <a:solidFill>
                <a:schemeClr val="bg2">
                  <a:lumMod val="25000"/>
                </a:schemeClr>
              </a:solidFill>
              <a:latin typeface="Letter-join 40" panose="02000805000000020003" pitchFamily="50" charset="0"/>
            </a:endParaRPr>
          </a:p>
          <a:p>
            <a:pPr fontAlgn="t"/>
            <a:r>
              <a:rPr lang="en-GB" sz="2900" b="1" dirty="0">
                <a:solidFill>
                  <a:schemeClr val="bg2">
                    <a:lumMod val="25000"/>
                  </a:schemeClr>
                </a:solidFill>
                <a:latin typeface="Letter-join 40" panose="02000805000000020003" pitchFamily="50" charset="0"/>
              </a:rPr>
              <a:t>Winter Uniform</a:t>
            </a:r>
            <a:endParaRPr lang="en-GB" sz="2900" dirty="0">
              <a:solidFill>
                <a:schemeClr val="bg2">
                  <a:lumMod val="25000"/>
                </a:schemeClr>
              </a:solidFill>
              <a:latin typeface="Letter-join 40" panose="02000805000000020003" pitchFamily="50" charset="0"/>
            </a:endParaRPr>
          </a:p>
          <a:p>
            <a:pPr fontAlgn="t"/>
            <a:r>
              <a:rPr lang="en-GB" sz="2900" dirty="0">
                <a:solidFill>
                  <a:schemeClr val="bg2">
                    <a:lumMod val="25000"/>
                  </a:schemeClr>
                </a:solidFill>
                <a:latin typeface="Letter-join 40" panose="02000805000000020003" pitchFamily="50" charset="0"/>
              </a:rPr>
              <a:t> </a:t>
            </a:r>
          </a:p>
          <a:p>
            <a:pPr fontAlgn="t"/>
            <a:r>
              <a:rPr lang="en-GB" sz="2900" dirty="0">
                <a:solidFill>
                  <a:schemeClr val="bg2">
                    <a:lumMod val="25000"/>
                  </a:schemeClr>
                </a:solidFill>
                <a:latin typeface="Letter-join 40" panose="02000805000000020003" pitchFamily="50" charset="0"/>
              </a:rPr>
              <a:t>Navy Blue V-neck Pullover , Cardigan or</a:t>
            </a:r>
          </a:p>
          <a:p>
            <a:pPr fontAlgn="t"/>
            <a:r>
              <a:rPr lang="en-GB" sz="2900" dirty="0">
                <a:solidFill>
                  <a:schemeClr val="bg2">
                    <a:lumMod val="25000"/>
                  </a:schemeClr>
                </a:solidFill>
                <a:latin typeface="Letter-join 40" panose="02000805000000020003" pitchFamily="50" charset="0"/>
              </a:rPr>
              <a:t>V-neck Sweatshirt</a:t>
            </a:r>
          </a:p>
          <a:p>
            <a:pPr fontAlgn="t"/>
            <a:r>
              <a:rPr lang="en-GB" sz="2900" dirty="0">
                <a:solidFill>
                  <a:schemeClr val="bg2">
                    <a:lumMod val="25000"/>
                  </a:schemeClr>
                </a:solidFill>
                <a:latin typeface="Letter-join 40" panose="02000805000000020003" pitchFamily="50" charset="0"/>
              </a:rPr>
              <a:t>Blue Shirt/blouse</a:t>
            </a:r>
          </a:p>
          <a:p>
            <a:pPr fontAlgn="t"/>
            <a:r>
              <a:rPr lang="en-GB" sz="2900" dirty="0">
                <a:solidFill>
                  <a:schemeClr val="bg2">
                    <a:lumMod val="25000"/>
                  </a:schemeClr>
                </a:solidFill>
                <a:latin typeface="Letter-join 40" panose="02000805000000020003" pitchFamily="50" charset="0"/>
              </a:rPr>
              <a:t>Grey Trousers/ Navy blue skirt/pinafore dress</a:t>
            </a:r>
          </a:p>
          <a:p>
            <a:pPr fontAlgn="t"/>
            <a:r>
              <a:rPr lang="en-GB" sz="2900" dirty="0">
                <a:solidFill>
                  <a:schemeClr val="bg2">
                    <a:lumMod val="25000"/>
                  </a:schemeClr>
                </a:solidFill>
                <a:latin typeface="Letter-join 40" panose="02000805000000020003" pitchFamily="50" charset="0"/>
              </a:rPr>
              <a:t>Grey/Black socks/ grey/black/navy tights</a:t>
            </a:r>
          </a:p>
          <a:p>
            <a:pPr fontAlgn="t"/>
            <a:r>
              <a:rPr lang="en-GB" sz="2900" dirty="0">
                <a:solidFill>
                  <a:schemeClr val="bg2">
                    <a:lumMod val="25000"/>
                  </a:schemeClr>
                </a:solidFill>
                <a:latin typeface="Letter-join 40" panose="02000805000000020003" pitchFamily="50" charset="0"/>
              </a:rPr>
              <a:t>Black flat Shoes ( no trainers)</a:t>
            </a:r>
          </a:p>
          <a:p>
            <a:pPr fontAlgn="t"/>
            <a:r>
              <a:rPr lang="en-GB" sz="2900" dirty="0">
                <a:solidFill>
                  <a:schemeClr val="bg2">
                    <a:lumMod val="25000"/>
                  </a:schemeClr>
                </a:solidFill>
                <a:latin typeface="Letter-join 40" panose="02000805000000020003" pitchFamily="50" charset="0"/>
              </a:rPr>
              <a:t>School Tie</a:t>
            </a:r>
          </a:p>
          <a:p>
            <a:pPr fontAlgn="t"/>
            <a:r>
              <a:rPr lang="en-GB" sz="2900" dirty="0">
                <a:solidFill>
                  <a:schemeClr val="bg2">
                    <a:lumMod val="25000"/>
                  </a:schemeClr>
                </a:solidFill>
                <a:latin typeface="Letter-join 40" panose="02000805000000020003" pitchFamily="50" charset="0"/>
              </a:rPr>
              <a:t>Blue hair accessories (small)</a:t>
            </a:r>
          </a:p>
          <a:p>
            <a:pPr marL="0" indent="0">
              <a:buNone/>
            </a:pPr>
            <a:endParaRPr lang="en-GB" dirty="0">
              <a:solidFill>
                <a:schemeClr val="bg2">
                  <a:lumMod val="25000"/>
                </a:schemeClr>
              </a:solidFill>
              <a:latin typeface="Letter-join 40" panose="02000805000000020003" pitchFamily="50" charset="0"/>
            </a:endParaRPr>
          </a:p>
          <a:p>
            <a:pPr marL="0" indent="0">
              <a:buNone/>
            </a:pPr>
            <a:endParaRPr lang="en-GB" dirty="0">
              <a:solidFill>
                <a:schemeClr val="bg2">
                  <a:lumMod val="25000"/>
                </a:schemeClr>
              </a:solidFill>
              <a:latin typeface="Letter-join 40" panose="02000805000000020003" pitchFamily="50" charset="0"/>
            </a:endParaRPr>
          </a:p>
          <a:p>
            <a:pPr marL="0" indent="0">
              <a:buNone/>
            </a:pPr>
            <a:endParaRPr lang="en-GB" dirty="0">
              <a:solidFill>
                <a:schemeClr val="bg2">
                  <a:lumMod val="25000"/>
                </a:schemeClr>
              </a:solidFill>
              <a:latin typeface="Letter-join 40" panose="02000805000000020003" pitchFamily="50" charset="0"/>
            </a:endParaRPr>
          </a:p>
          <a:p>
            <a:pPr marL="0" indent="0">
              <a:buNone/>
            </a:pPr>
            <a:endParaRPr lang="en-GB" dirty="0">
              <a:solidFill>
                <a:schemeClr val="bg2">
                  <a:lumMod val="25000"/>
                </a:schemeClr>
              </a:solidFill>
              <a:latin typeface="Letter-join 40" panose="02000805000000020003" pitchFamily="50" charset="0"/>
            </a:endParaRPr>
          </a:p>
        </p:txBody>
      </p:sp>
      <p:sp>
        <p:nvSpPr>
          <p:cNvPr id="3" name="Title 2"/>
          <p:cNvSpPr>
            <a:spLocks noGrp="1"/>
          </p:cNvSpPr>
          <p:nvPr>
            <p:ph type="title"/>
          </p:nvPr>
        </p:nvSpPr>
        <p:spPr/>
        <p:txBody>
          <a:bodyPr>
            <a:normAutofit/>
          </a:bodyPr>
          <a:lstStyle/>
          <a:p>
            <a:r>
              <a:rPr lang="en-GB" u="sng" dirty="0">
                <a:solidFill>
                  <a:schemeClr val="bg2">
                    <a:lumMod val="25000"/>
                  </a:schemeClr>
                </a:solidFill>
                <a:latin typeface="Letter-join 40" panose="02000805000000020003" pitchFamily="50" charset="0"/>
              </a:rPr>
              <a:t>General Reminders</a:t>
            </a:r>
          </a:p>
        </p:txBody>
      </p:sp>
      <p:sp>
        <p:nvSpPr>
          <p:cNvPr id="6" name="TextBox 5"/>
          <p:cNvSpPr txBox="1"/>
          <p:nvPr/>
        </p:nvSpPr>
        <p:spPr>
          <a:xfrm>
            <a:off x="4644008" y="1412776"/>
            <a:ext cx="4176464" cy="2800767"/>
          </a:xfrm>
          <a:prstGeom prst="rect">
            <a:avLst/>
          </a:prstGeom>
          <a:noFill/>
        </p:spPr>
        <p:txBody>
          <a:bodyPr wrap="square" rtlCol="0">
            <a:spAutoFit/>
          </a:bodyPr>
          <a:lstStyle/>
          <a:p>
            <a:pPr fontAlgn="t"/>
            <a:endParaRPr lang="en-GB" b="1" dirty="0">
              <a:solidFill>
                <a:schemeClr val="bg2">
                  <a:lumMod val="25000"/>
                </a:schemeClr>
              </a:solidFill>
              <a:latin typeface="Letter-join 40" panose="02000805000000020003" pitchFamily="50" charset="0"/>
            </a:endParaRPr>
          </a:p>
          <a:p>
            <a:pPr fontAlgn="t"/>
            <a:endParaRPr lang="en-GB" sz="1400" b="1" dirty="0">
              <a:solidFill>
                <a:schemeClr val="bg2">
                  <a:lumMod val="25000"/>
                </a:schemeClr>
              </a:solidFill>
              <a:latin typeface="Letter-join 40" panose="02000805000000020003" pitchFamily="50" charset="0"/>
            </a:endParaRPr>
          </a:p>
          <a:p>
            <a:pPr fontAlgn="t"/>
            <a:endParaRPr lang="en-GB" sz="1400" b="1" dirty="0">
              <a:solidFill>
                <a:schemeClr val="bg2">
                  <a:lumMod val="25000"/>
                </a:schemeClr>
              </a:solidFill>
              <a:latin typeface="Letter-join 40" panose="02000805000000020003" pitchFamily="50" charset="0"/>
            </a:endParaRPr>
          </a:p>
          <a:p>
            <a:pPr fontAlgn="t"/>
            <a:r>
              <a:rPr lang="en-GB" sz="1400" b="1" dirty="0">
                <a:solidFill>
                  <a:schemeClr val="bg2">
                    <a:lumMod val="25000"/>
                  </a:schemeClr>
                </a:solidFill>
                <a:latin typeface="Letter-join 40" panose="02000805000000020003" pitchFamily="50" charset="0"/>
              </a:rPr>
              <a:t>Summer Uniform</a:t>
            </a:r>
          </a:p>
          <a:p>
            <a:pPr fontAlgn="t"/>
            <a:endParaRPr lang="en-GB" sz="1400" dirty="0">
              <a:solidFill>
                <a:schemeClr val="bg2">
                  <a:lumMod val="25000"/>
                </a:schemeClr>
              </a:solidFill>
              <a:latin typeface="Letter-join 40" panose="02000805000000020003" pitchFamily="50" charset="0"/>
            </a:endParaRPr>
          </a:p>
          <a:p>
            <a:pPr fontAlgn="t"/>
            <a:r>
              <a:rPr lang="en-GB" sz="1400" dirty="0">
                <a:solidFill>
                  <a:schemeClr val="bg2">
                    <a:lumMod val="25000"/>
                  </a:schemeClr>
                </a:solidFill>
                <a:latin typeface="Letter-join 40" panose="02000805000000020003" pitchFamily="50" charset="0"/>
              </a:rPr>
              <a:t> </a:t>
            </a:r>
          </a:p>
          <a:p>
            <a:pPr fontAlgn="t"/>
            <a:r>
              <a:rPr lang="en-GB" sz="1400" dirty="0">
                <a:solidFill>
                  <a:schemeClr val="bg2">
                    <a:lumMod val="25000"/>
                  </a:schemeClr>
                </a:solidFill>
                <a:latin typeface="Letter-join 40" panose="02000805000000020003" pitchFamily="50" charset="0"/>
              </a:rPr>
              <a:t>*Grey shorts/ grey/ Navy culottes</a:t>
            </a:r>
          </a:p>
          <a:p>
            <a:pPr fontAlgn="t"/>
            <a:r>
              <a:rPr lang="en-GB" sz="1400" dirty="0">
                <a:solidFill>
                  <a:schemeClr val="bg2">
                    <a:lumMod val="25000"/>
                  </a:schemeClr>
                </a:solidFill>
                <a:latin typeface="Letter-join 40" panose="02000805000000020003" pitchFamily="50" charset="0"/>
              </a:rPr>
              <a:t>*Sky blue Polo Shirt</a:t>
            </a:r>
          </a:p>
          <a:p>
            <a:pPr fontAlgn="t"/>
            <a:r>
              <a:rPr lang="en-GB" sz="1400" dirty="0">
                <a:solidFill>
                  <a:schemeClr val="bg2">
                    <a:lumMod val="25000"/>
                  </a:schemeClr>
                </a:solidFill>
                <a:latin typeface="Letter-join 40" panose="02000805000000020003" pitchFamily="50" charset="0"/>
              </a:rPr>
              <a:t>*Blue and White Checked/Striped Dress/playsuit</a:t>
            </a:r>
          </a:p>
          <a:p>
            <a:pPr fontAlgn="t"/>
            <a:r>
              <a:rPr lang="en-GB" sz="1400" dirty="0">
                <a:solidFill>
                  <a:schemeClr val="bg2">
                    <a:lumMod val="25000"/>
                  </a:schemeClr>
                </a:solidFill>
                <a:latin typeface="Letter-join 40" panose="02000805000000020003" pitchFamily="50" charset="0"/>
              </a:rPr>
              <a:t>*Black flat shoes (no trainers)</a:t>
            </a:r>
          </a:p>
          <a:p>
            <a:pPr fontAlgn="t"/>
            <a:r>
              <a:rPr lang="en-GB" sz="1400" dirty="0">
                <a:solidFill>
                  <a:schemeClr val="bg2">
                    <a:lumMod val="25000"/>
                  </a:schemeClr>
                </a:solidFill>
                <a:latin typeface="Letter-join 40" panose="02000805000000020003" pitchFamily="50" charset="0"/>
              </a:rPr>
              <a:t>Blue hair accessories (small)</a:t>
            </a:r>
          </a:p>
          <a:p>
            <a:endParaRPr lang="en-GB" dirty="0">
              <a:solidFill>
                <a:schemeClr val="bg2">
                  <a:lumMod val="25000"/>
                </a:schemeClr>
              </a:solidFill>
              <a:latin typeface="Letter-join 40" panose="02000805000000020003" pitchFamily="50" charset="0"/>
            </a:endParaRPr>
          </a:p>
        </p:txBody>
      </p:sp>
      <p:sp>
        <p:nvSpPr>
          <p:cNvPr id="7" name="Rectangle 6"/>
          <p:cNvSpPr/>
          <p:nvPr/>
        </p:nvSpPr>
        <p:spPr>
          <a:xfrm>
            <a:off x="539552" y="5081253"/>
            <a:ext cx="8280920" cy="1200329"/>
          </a:xfrm>
          <a:prstGeom prst="rect">
            <a:avLst/>
          </a:prstGeom>
        </p:spPr>
        <p:txBody>
          <a:bodyPr wrap="square">
            <a:spAutoFit/>
          </a:bodyPr>
          <a:lstStyle/>
          <a:p>
            <a:r>
              <a:rPr lang="en-GB" dirty="0">
                <a:solidFill>
                  <a:schemeClr val="bg2">
                    <a:lumMod val="25000"/>
                  </a:schemeClr>
                </a:solidFill>
                <a:latin typeface="Letter-join 40" panose="02000805000000020003" pitchFamily="50" charset="0"/>
              </a:rPr>
              <a:t>Please label ALL uniform, including coats, lunchboxes, PE kits and book bags.</a:t>
            </a:r>
          </a:p>
          <a:p>
            <a:r>
              <a:rPr lang="en-GB" dirty="0">
                <a:solidFill>
                  <a:schemeClr val="bg2">
                    <a:lumMod val="25000"/>
                  </a:schemeClr>
                </a:solidFill>
                <a:latin typeface="Letter-join 40" panose="02000805000000020003" pitchFamily="50" charset="0"/>
              </a:rPr>
              <a:t>No jewellery!</a:t>
            </a:r>
          </a:p>
          <a:p>
            <a:endParaRPr lang="en-GB" dirty="0">
              <a:solidFill>
                <a:schemeClr val="bg2">
                  <a:lumMod val="25000"/>
                </a:schemeClr>
              </a:solidFill>
              <a:latin typeface="Letter-join 40" panose="02000805000000020003" pitchFamily="50" charset="0"/>
            </a:endParaRPr>
          </a:p>
          <a:p>
            <a:r>
              <a:rPr lang="en-GB" dirty="0">
                <a:solidFill>
                  <a:schemeClr val="bg2">
                    <a:lumMod val="25000"/>
                  </a:schemeClr>
                </a:solidFill>
                <a:latin typeface="Letter-join 40" panose="02000805000000020003" pitchFamily="50" charset="0"/>
              </a:rPr>
              <a:t>Pre-worn uniforms available from the school office. Re-label appropriately</a:t>
            </a:r>
          </a:p>
        </p:txBody>
      </p:sp>
    </p:spTree>
    <p:extLst>
      <p:ext uri="{BB962C8B-B14F-4D97-AF65-F5344CB8AC3E}">
        <p14:creationId xmlns:p14="http://schemas.microsoft.com/office/powerpoint/2010/main" val="42144427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2067" y="1916832"/>
            <a:ext cx="7408333" cy="4209331"/>
          </a:xfrm>
        </p:spPr>
        <p:txBody>
          <a:bodyPr>
            <a:normAutofit/>
          </a:bodyPr>
          <a:lstStyle/>
          <a:p>
            <a:endParaRPr lang="en-GB" dirty="0">
              <a:latin typeface="Letter-join 40" panose="02000805000000020003" pitchFamily="50" charset="0"/>
            </a:endParaRPr>
          </a:p>
          <a:p>
            <a:r>
              <a:rPr lang="en-GB" dirty="0">
                <a:latin typeface="Letter-join 40" panose="02000805000000020003" pitchFamily="50" charset="0"/>
              </a:rPr>
              <a:t>PE: Monday and Thursday </a:t>
            </a:r>
          </a:p>
          <a:p>
            <a:endParaRPr lang="en-GB" dirty="0">
              <a:latin typeface="Letter-join 40" panose="02000805000000020003" pitchFamily="50" charset="0"/>
            </a:endParaRPr>
          </a:p>
          <a:p>
            <a:r>
              <a:rPr lang="en-GB" dirty="0">
                <a:latin typeface="Letter-join 40" panose="02000805000000020003" pitchFamily="50" charset="0"/>
              </a:rPr>
              <a:t>PE kits should be in a drawstring bag and kept in school until October half term.  Dark tracksuit</a:t>
            </a:r>
          </a:p>
          <a:p>
            <a:endParaRPr lang="en-GB" dirty="0">
              <a:latin typeface="Letter-join 40" panose="02000805000000020003" pitchFamily="50" charset="0"/>
            </a:endParaRPr>
          </a:p>
        </p:txBody>
      </p:sp>
      <p:sp>
        <p:nvSpPr>
          <p:cNvPr id="3" name="Title 2"/>
          <p:cNvSpPr>
            <a:spLocks noGrp="1"/>
          </p:cNvSpPr>
          <p:nvPr>
            <p:ph type="title"/>
          </p:nvPr>
        </p:nvSpPr>
        <p:spPr/>
        <p:txBody>
          <a:bodyPr>
            <a:normAutofit/>
          </a:bodyPr>
          <a:lstStyle/>
          <a:p>
            <a:r>
              <a:rPr lang="en-GB" u="sng" dirty="0">
                <a:latin typeface="Letter-join 40" panose="02000805000000020003" pitchFamily="50" charset="0"/>
              </a:rPr>
              <a:t>General Reminders</a:t>
            </a:r>
          </a:p>
        </p:txBody>
      </p:sp>
    </p:spTree>
    <p:extLst>
      <p:ext uri="{BB962C8B-B14F-4D97-AF65-F5344CB8AC3E}">
        <p14:creationId xmlns:p14="http://schemas.microsoft.com/office/powerpoint/2010/main" val="29440401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2067" y="1916832"/>
            <a:ext cx="7408333" cy="4209331"/>
          </a:xfrm>
        </p:spPr>
        <p:txBody>
          <a:bodyPr>
            <a:normAutofit/>
          </a:bodyPr>
          <a:lstStyle/>
          <a:p>
            <a:r>
              <a:rPr lang="en-GB" dirty="0">
                <a:latin typeface="Letter-join 40" panose="02000805000000020003" pitchFamily="50" charset="0"/>
              </a:rPr>
              <a:t>Water bottles </a:t>
            </a:r>
          </a:p>
          <a:p>
            <a:endParaRPr lang="en-GB" dirty="0">
              <a:latin typeface="Letter-join 40" panose="02000805000000020003" pitchFamily="50" charset="0"/>
            </a:endParaRPr>
          </a:p>
          <a:p>
            <a:r>
              <a:rPr lang="en-GB" dirty="0">
                <a:latin typeface="Letter-join 40" panose="02000805000000020003" pitchFamily="50" charset="0"/>
              </a:rPr>
              <a:t>Healthy snacks</a:t>
            </a:r>
          </a:p>
          <a:p>
            <a:endParaRPr lang="en-GB" dirty="0">
              <a:latin typeface="Letter-join 40" panose="02000805000000020003" pitchFamily="50" charset="0"/>
            </a:endParaRPr>
          </a:p>
          <a:p>
            <a:r>
              <a:rPr lang="en-GB" dirty="0">
                <a:latin typeface="Letter-join 40" panose="02000805000000020003" pitchFamily="50" charset="0"/>
              </a:rPr>
              <a:t>School Meals - Children can bring a packed lunch or have a hot dinner as normal. </a:t>
            </a:r>
          </a:p>
          <a:p>
            <a:pPr marL="0" indent="0">
              <a:buNone/>
            </a:pPr>
            <a:endParaRPr lang="en-GB" dirty="0">
              <a:latin typeface="Letter-join 40" panose="02000805000000020003" pitchFamily="50" charset="0"/>
            </a:endParaRPr>
          </a:p>
          <a:p>
            <a:r>
              <a:rPr lang="en-GB" dirty="0">
                <a:latin typeface="Letter-join 40" panose="02000805000000020003" pitchFamily="50" charset="0"/>
              </a:rPr>
              <a:t>School Levy money £10 per family for the year</a:t>
            </a:r>
          </a:p>
          <a:p>
            <a:pPr marL="0" indent="0">
              <a:buNone/>
            </a:pPr>
            <a:r>
              <a:rPr lang="en-GB" dirty="0">
                <a:latin typeface="Letter-join 40" panose="02000805000000020003" pitchFamily="50" charset="0"/>
              </a:rPr>
              <a:t> </a:t>
            </a:r>
          </a:p>
        </p:txBody>
      </p:sp>
      <p:sp>
        <p:nvSpPr>
          <p:cNvPr id="3" name="Title 2"/>
          <p:cNvSpPr>
            <a:spLocks noGrp="1"/>
          </p:cNvSpPr>
          <p:nvPr>
            <p:ph type="title"/>
          </p:nvPr>
        </p:nvSpPr>
        <p:spPr/>
        <p:txBody>
          <a:bodyPr>
            <a:normAutofit/>
          </a:bodyPr>
          <a:lstStyle/>
          <a:p>
            <a:r>
              <a:rPr lang="en-GB" u="sng" dirty="0">
                <a:latin typeface="Letter-join 40" panose="02000805000000020003" pitchFamily="50" charset="0"/>
              </a:rPr>
              <a:t>General Reminders</a:t>
            </a:r>
          </a:p>
        </p:txBody>
      </p:sp>
    </p:spTree>
    <p:extLst>
      <p:ext uri="{BB962C8B-B14F-4D97-AF65-F5344CB8AC3E}">
        <p14:creationId xmlns:p14="http://schemas.microsoft.com/office/powerpoint/2010/main" val="30341829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0CBDD35-A611-4BC4-8A78-8C2F0E127EDD}"/>
              </a:ext>
            </a:extLst>
          </p:cNvPr>
          <p:cNvSpPr>
            <a:spLocks noGrp="1"/>
          </p:cNvSpPr>
          <p:nvPr>
            <p:ph type="title"/>
          </p:nvPr>
        </p:nvSpPr>
        <p:spPr>
          <a:xfrm>
            <a:off x="442545" y="159115"/>
            <a:ext cx="8229600" cy="1252728"/>
          </a:xfrm>
        </p:spPr>
        <p:txBody>
          <a:bodyPr/>
          <a:lstStyle/>
          <a:p>
            <a:r>
              <a:rPr lang="en-GB" dirty="0"/>
              <a:t>Autumn Term Topics</a:t>
            </a:r>
          </a:p>
        </p:txBody>
      </p:sp>
      <p:sp>
        <p:nvSpPr>
          <p:cNvPr id="4" name="TextBox 3">
            <a:extLst>
              <a:ext uri="{FF2B5EF4-FFF2-40B4-BE49-F238E27FC236}">
                <a16:creationId xmlns:a16="http://schemas.microsoft.com/office/drawing/2014/main" id="{F3AC1C5D-39D4-45D8-B051-37ABADDC6586}"/>
              </a:ext>
            </a:extLst>
          </p:cNvPr>
          <p:cNvSpPr txBox="1"/>
          <p:nvPr/>
        </p:nvSpPr>
        <p:spPr>
          <a:xfrm>
            <a:off x="648830" y="1566442"/>
            <a:ext cx="2402875" cy="1200329"/>
          </a:xfrm>
          <a:prstGeom prst="rect">
            <a:avLst/>
          </a:prstGeom>
          <a:noFill/>
          <a:ln w="38100">
            <a:solidFill>
              <a:schemeClr val="bg2">
                <a:lumMod val="50000"/>
              </a:schemeClr>
            </a:solidFill>
          </a:ln>
        </p:spPr>
        <p:txBody>
          <a:bodyPr wrap="square" rtlCol="0">
            <a:spAutoFit/>
          </a:bodyPr>
          <a:lstStyle/>
          <a:p>
            <a:pPr algn="ctr"/>
            <a:r>
              <a:rPr lang="en-GB" b="1" u="sng" dirty="0"/>
              <a:t>RE</a:t>
            </a:r>
          </a:p>
          <a:p>
            <a:pPr algn="ctr"/>
            <a:r>
              <a:rPr lang="en-GB" dirty="0"/>
              <a:t>Creation and covenant</a:t>
            </a:r>
          </a:p>
          <a:p>
            <a:pPr algn="ctr"/>
            <a:endParaRPr lang="en-GB" dirty="0"/>
          </a:p>
          <a:p>
            <a:pPr algn="ctr"/>
            <a:r>
              <a:rPr lang="en-GB" dirty="0"/>
              <a:t>Prophecy and promise</a:t>
            </a:r>
          </a:p>
        </p:txBody>
      </p:sp>
      <p:sp>
        <p:nvSpPr>
          <p:cNvPr id="5" name="TextBox 4">
            <a:extLst>
              <a:ext uri="{FF2B5EF4-FFF2-40B4-BE49-F238E27FC236}">
                <a16:creationId xmlns:a16="http://schemas.microsoft.com/office/drawing/2014/main" id="{1FC74C4B-2647-41F7-AA69-C5C73D7ABB19}"/>
              </a:ext>
            </a:extLst>
          </p:cNvPr>
          <p:cNvSpPr txBox="1"/>
          <p:nvPr/>
        </p:nvSpPr>
        <p:spPr>
          <a:xfrm>
            <a:off x="3203848" y="1201274"/>
            <a:ext cx="3024336" cy="1477328"/>
          </a:xfrm>
          <a:prstGeom prst="rect">
            <a:avLst/>
          </a:prstGeom>
          <a:noFill/>
          <a:ln w="38100">
            <a:solidFill>
              <a:schemeClr val="bg2">
                <a:lumMod val="50000"/>
              </a:schemeClr>
            </a:solidFill>
          </a:ln>
        </p:spPr>
        <p:txBody>
          <a:bodyPr wrap="square" rtlCol="0">
            <a:spAutoFit/>
          </a:bodyPr>
          <a:lstStyle/>
          <a:p>
            <a:pPr algn="ctr"/>
            <a:r>
              <a:rPr lang="en-GB" b="1" u="sng" dirty="0"/>
              <a:t>English</a:t>
            </a:r>
          </a:p>
          <a:p>
            <a:pPr algn="ctr"/>
            <a:endParaRPr lang="en-GB" dirty="0"/>
          </a:p>
          <a:p>
            <a:pPr algn="ctr"/>
            <a:r>
              <a:rPr lang="en-GB" dirty="0"/>
              <a:t>Coming to England</a:t>
            </a:r>
          </a:p>
          <a:p>
            <a:pPr algn="ctr"/>
            <a:endParaRPr lang="en-GB" dirty="0"/>
          </a:p>
          <a:p>
            <a:pPr algn="ctr"/>
            <a:r>
              <a:rPr lang="en-GB" dirty="0"/>
              <a:t>Winters child</a:t>
            </a:r>
          </a:p>
        </p:txBody>
      </p:sp>
      <p:sp>
        <p:nvSpPr>
          <p:cNvPr id="6" name="TextBox 5">
            <a:extLst>
              <a:ext uri="{FF2B5EF4-FFF2-40B4-BE49-F238E27FC236}">
                <a16:creationId xmlns:a16="http://schemas.microsoft.com/office/drawing/2014/main" id="{5CBF6113-0C2F-455D-9999-432179E9782A}"/>
              </a:ext>
            </a:extLst>
          </p:cNvPr>
          <p:cNvSpPr txBox="1"/>
          <p:nvPr/>
        </p:nvSpPr>
        <p:spPr>
          <a:xfrm>
            <a:off x="6331766" y="1550342"/>
            <a:ext cx="2304256" cy="1477328"/>
          </a:xfrm>
          <a:prstGeom prst="rect">
            <a:avLst/>
          </a:prstGeom>
          <a:noFill/>
          <a:ln w="38100">
            <a:solidFill>
              <a:schemeClr val="bg2">
                <a:lumMod val="50000"/>
              </a:schemeClr>
            </a:solidFill>
          </a:ln>
        </p:spPr>
        <p:txBody>
          <a:bodyPr wrap="square" rtlCol="0">
            <a:spAutoFit/>
          </a:bodyPr>
          <a:lstStyle/>
          <a:p>
            <a:pPr algn="ctr"/>
            <a:r>
              <a:rPr lang="en-GB" b="1" u="sng" dirty="0"/>
              <a:t>Maths</a:t>
            </a:r>
          </a:p>
          <a:p>
            <a:pPr algn="ctr"/>
            <a:r>
              <a:rPr lang="en-GB" dirty="0"/>
              <a:t>Place Value, Addition and Subtraction, Multiplication and Division</a:t>
            </a:r>
          </a:p>
        </p:txBody>
      </p:sp>
      <p:sp>
        <p:nvSpPr>
          <p:cNvPr id="7" name="TextBox 6">
            <a:extLst>
              <a:ext uri="{FF2B5EF4-FFF2-40B4-BE49-F238E27FC236}">
                <a16:creationId xmlns:a16="http://schemas.microsoft.com/office/drawing/2014/main" id="{E1773D6E-C771-4AB7-AE9E-EA51BDAD4B73}"/>
              </a:ext>
            </a:extLst>
          </p:cNvPr>
          <p:cNvSpPr txBox="1"/>
          <p:nvPr/>
        </p:nvSpPr>
        <p:spPr>
          <a:xfrm>
            <a:off x="3527094" y="3076490"/>
            <a:ext cx="2304256" cy="923330"/>
          </a:xfrm>
          <a:prstGeom prst="rect">
            <a:avLst/>
          </a:prstGeom>
          <a:noFill/>
          <a:ln w="38100">
            <a:solidFill>
              <a:schemeClr val="bg2">
                <a:lumMod val="50000"/>
              </a:schemeClr>
            </a:solidFill>
          </a:ln>
        </p:spPr>
        <p:txBody>
          <a:bodyPr wrap="square" rtlCol="0">
            <a:spAutoFit/>
          </a:bodyPr>
          <a:lstStyle/>
          <a:p>
            <a:pPr algn="ctr"/>
            <a:r>
              <a:rPr lang="en-GB" b="1" u="sng" dirty="0"/>
              <a:t>Science</a:t>
            </a:r>
          </a:p>
          <a:p>
            <a:pPr algn="ctr"/>
            <a:r>
              <a:rPr lang="en-GB" dirty="0"/>
              <a:t>Animals including humans</a:t>
            </a:r>
          </a:p>
        </p:txBody>
      </p:sp>
      <p:sp>
        <p:nvSpPr>
          <p:cNvPr id="8" name="TextBox 7">
            <a:extLst>
              <a:ext uri="{FF2B5EF4-FFF2-40B4-BE49-F238E27FC236}">
                <a16:creationId xmlns:a16="http://schemas.microsoft.com/office/drawing/2014/main" id="{32078ED9-228B-4B08-892B-0201E43C7BC3}"/>
              </a:ext>
            </a:extLst>
          </p:cNvPr>
          <p:cNvSpPr txBox="1"/>
          <p:nvPr/>
        </p:nvSpPr>
        <p:spPr>
          <a:xfrm>
            <a:off x="6331766" y="3134442"/>
            <a:ext cx="2304256" cy="923330"/>
          </a:xfrm>
          <a:prstGeom prst="rect">
            <a:avLst/>
          </a:prstGeom>
          <a:noFill/>
          <a:ln w="38100">
            <a:solidFill>
              <a:schemeClr val="bg2">
                <a:lumMod val="50000"/>
              </a:schemeClr>
            </a:solidFill>
          </a:ln>
        </p:spPr>
        <p:txBody>
          <a:bodyPr wrap="square" rtlCol="0">
            <a:spAutoFit/>
          </a:bodyPr>
          <a:lstStyle/>
          <a:p>
            <a:pPr algn="ctr"/>
            <a:r>
              <a:rPr lang="en-GB" b="1" u="sng" dirty="0"/>
              <a:t>History</a:t>
            </a:r>
          </a:p>
          <a:p>
            <a:pPr algn="ctr"/>
            <a:r>
              <a:rPr lang="en-GB" dirty="0"/>
              <a:t>From the stone age to the iron age</a:t>
            </a:r>
          </a:p>
        </p:txBody>
      </p:sp>
      <p:sp>
        <p:nvSpPr>
          <p:cNvPr id="9" name="TextBox 8">
            <a:extLst>
              <a:ext uri="{FF2B5EF4-FFF2-40B4-BE49-F238E27FC236}">
                <a16:creationId xmlns:a16="http://schemas.microsoft.com/office/drawing/2014/main" id="{BA2D65D5-5ECD-48C4-A7EC-D9F4428826AA}"/>
              </a:ext>
            </a:extLst>
          </p:cNvPr>
          <p:cNvSpPr txBox="1"/>
          <p:nvPr/>
        </p:nvSpPr>
        <p:spPr>
          <a:xfrm>
            <a:off x="747449" y="4261164"/>
            <a:ext cx="2304256" cy="923330"/>
          </a:xfrm>
          <a:prstGeom prst="rect">
            <a:avLst/>
          </a:prstGeom>
          <a:noFill/>
          <a:ln w="38100">
            <a:solidFill>
              <a:schemeClr val="bg2">
                <a:lumMod val="50000"/>
              </a:schemeClr>
            </a:solidFill>
          </a:ln>
        </p:spPr>
        <p:txBody>
          <a:bodyPr wrap="square" rtlCol="0">
            <a:spAutoFit/>
          </a:bodyPr>
          <a:lstStyle/>
          <a:p>
            <a:pPr algn="ctr"/>
            <a:r>
              <a:rPr lang="en-GB" b="1" u="sng" dirty="0"/>
              <a:t>Geography</a:t>
            </a:r>
          </a:p>
          <a:p>
            <a:pPr algn="ctr"/>
            <a:r>
              <a:rPr lang="en-GB" dirty="0"/>
              <a:t>Rivers and the water cycle</a:t>
            </a:r>
          </a:p>
        </p:txBody>
      </p:sp>
      <p:sp>
        <p:nvSpPr>
          <p:cNvPr id="10" name="TextBox 9">
            <a:extLst>
              <a:ext uri="{FF2B5EF4-FFF2-40B4-BE49-F238E27FC236}">
                <a16:creationId xmlns:a16="http://schemas.microsoft.com/office/drawing/2014/main" id="{0AAE1019-83DB-4084-8988-D501E34DEEFA}"/>
              </a:ext>
            </a:extLst>
          </p:cNvPr>
          <p:cNvSpPr txBox="1"/>
          <p:nvPr/>
        </p:nvSpPr>
        <p:spPr>
          <a:xfrm>
            <a:off x="758780" y="3182602"/>
            <a:ext cx="2304256" cy="923330"/>
          </a:xfrm>
          <a:prstGeom prst="rect">
            <a:avLst/>
          </a:prstGeom>
          <a:noFill/>
          <a:ln w="38100">
            <a:solidFill>
              <a:schemeClr val="bg2">
                <a:lumMod val="50000"/>
              </a:schemeClr>
            </a:solidFill>
          </a:ln>
        </p:spPr>
        <p:txBody>
          <a:bodyPr wrap="square" rtlCol="0">
            <a:spAutoFit/>
          </a:bodyPr>
          <a:lstStyle/>
          <a:p>
            <a:pPr algn="ctr"/>
            <a:r>
              <a:rPr lang="en-GB" b="1" u="sng" dirty="0"/>
              <a:t>RSHE</a:t>
            </a:r>
          </a:p>
          <a:p>
            <a:pPr algn="ctr"/>
            <a:r>
              <a:rPr lang="en-GB" dirty="0"/>
              <a:t>What Keeps me Healthy?</a:t>
            </a:r>
          </a:p>
        </p:txBody>
      </p:sp>
      <p:sp>
        <p:nvSpPr>
          <p:cNvPr id="11" name="TextBox 10">
            <a:extLst>
              <a:ext uri="{FF2B5EF4-FFF2-40B4-BE49-F238E27FC236}">
                <a16:creationId xmlns:a16="http://schemas.microsoft.com/office/drawing/2014/main" id="{8E028558-6183-498F-9F80-46E5009A6891}"/>
              </a:ext>
            </a:extLst>
          </p:cNvPr>
          <p:cNvSpPr txBox="1"/>
          <p:nvPr/>
        </p:nvSpPr>
        <p:spPr>
          <a:xfrm>
            <a:off x="3541902" y="4377878"/>
            <a:ext cx="2304256" cy="646331"/>
          </a:xfrm>
          <a:prstGeom prst="rect">
            <a:avLst/>
          </a:prstGeom>
          <a:noFill/>
          <a:ln w="38100">
            <a:solidFill>
              <a:schemeClr val="bg2">
                <a:lumMod val="50000"/>
              </a:schemeClr>
            </a:solidFill>
          </a:ln>
        </p:spPr>
        <p:txBody>
          <a:bodyPr wrap="square" rtlCol="0">
            <a:spAutoFit/>
          </a:bodyPr>
          <a:lstStyle/>
          <a:p>
            <a:pPr algn="ctr"/>
            <a:r>
              <a:rPr lang="en-GB" b="1" u="sng" dirty="0"/>
              <a:t>PE</a:t>
            </a:r>
          </a:p>
          <a:p>
            <a:pPr algn="ctr"/>
            <a:r>
              <a:rPr lang="en-GB" dirty="0"/>
              <a:t>Rugby and Fitness</a:t>
            </a:r>
          </a:p>
        </p:txBody>
      </p:sp>
      <p:sp>
        <p:nvSpPr>
          <p:cNvPr id="12" name="TextBox 11">
            <a:extLst>
              <a:ext uri="{FF2B5EF4-FFF2-40B4-BE49-F238E27FC236}">
                <a16:creationId xmlns:a16="http://schemas.microsoft.com/office/drawing/2014/main" id="{E7BB72A3-963F-4A8B-8914-FFF4C97E653F}"/>
              </a:ext>
            </a:extLst>
          </p:cNvPr>
          <p:cNvSpPr txBox="1"/>
          <p:nvPr/>
        </p:nvSpPr>
        <p:spPr>
          <a:xfrm>
            <a:off x="4656722" y="5334673"/>
            <a:ext cx="1875656" cy="646331"/>
          </a:xfrm>
          <a:prstGeom prst="rect">
            <a:avLst/>
          </a:prstGeom>
          <a:noFill/>
          <a:ln w="38100">
            <a:solidFill>
              <a:schemeClr val="bg2">
                <a:lumMod val="50000"/>
              </a:schemeClr>
            </a:solidFill>
          </a:ln>
        </p:spPr>
        <p:txBody>
          <a:bodyPr wrap="square" rtlCol="0">
            <a:spAutoFit/>
          </a:bodyPr>
          <a:lstStyle/>
          <a:p>
            <a:pPr algn="ctr"/>
            <a:r>
              <a:rPr lang="en-GB" b="1" u="sng" dirty="0"/>
              <a:t>Computing</a:t>
            </a:r>
          </a:p>
          <a:p>
            <a:pPr algn="ctr"/>
            <a:r>
              <a:rPr lang="en-GB" dirty="0"/>
              <a:t>Coding</a:t>
            </a:r>
          </a:p>
        </p:txBody>
      </p:sp>
      <p:sp>
        <p:nvSpPr>
          <p:cNvPr id="13" name="TextBox 12">
            <a:extLst>
              <a:ext uri="{FF2B5EF4-FFF2-40B4-BE49-F238E27FC236}">
                <a16:creationId xmlns:a16="http://schemas.microsoft.com/office/drawing/2014/main" id="{E1D10B5C-C574-46DB-838B-E21ECB00F56C}"/>
              </a:ext>
            </a:extLst>
          </p:cNvPr>
          <p:cNvSpPr txBox="1"/>
          <p:nvPr/>
        </p:nvSpPr>
        <p:spPr>
          <a:xfrm>
            <a:off x="6356794" y="4164544"/>
            <a:ext cx="2304256" cy="923330"/>
          </a:xfrm>
          <a:prstGeom prst="rect">
            <a:avLst/>
          </a:prstGeom>
          <a:noFill/>
          <a:ln w="38100">
            <a:solidFill>
              <a:schemeClr val="bg2">
                <a:lumMod val="50000"/>
              </a:schemeClr>
            </a:solidFill>
          </a:ln>
        </p:spPr>
        <p:txBody>
          <a:bodyPr wrap="square" rtlCol="0">
            <a:spAutoFit/>
          </a:bodyPr>
          <a:lstStyle/>
          <a:p>
            <a:pPr algn="ctr"/>
            <a:r>
              <a:rPr lang="en-GB" b="1" u="sng" dirty="0"/>
              <a:t>Music</a:t>
            </a:r>
          </a:p>
          <a:p>
            <a:pPr algn="ctr"/>
            <a:r>
              <a:rPr lang="en-GB" dirty="0"/>
              <a:t>Appraisal and Composition</a:t>
            </a:r>
          </a:p>
        </p:txBody>
      </p:sp>
      <p:sp>
        <p:nvSpPr>
          <p:cNvPr id="14" name="TextBox 13">
            <a:extLst>
              <a:ext uri="{FF2B5EF4-FFF2-40B4-BE49-F238E27FC236}">
                <a16:creationId xmlns:a16="http://schemas.microsoft.com/office/drawing/2014/main" id="{4F9332EA-A4F7-4217-84A7-0C7E2002B05D}"/>
              </a:ext>
            </a:extLst>
          </p:cNvPr>
          <p:cNvSpPr txBox="1"/>
          <p:nvPr/>
        </p:nvSpPr>
        <p:spPr>
          <a:xfrm>
            <a:off x="2782235" y="5334673"/>
            <a:ext cx="1686925" cy="646331"/>
          </a:xfrm>
          <a:prstGeom prst="rect">
            <a:avLst/>
          </a:prstGeom>
          <a:noFill/>
          <a:ln w="38100">
            <a:solidFill>
              <a:schemeClr val="bg2">
                <a:lumMod val="50000"/>
              </a:schemeClr>
            </a:solidFill>
          </a:ln>
        </p:spPr>
        <p:txBody>
          <a:bodyPr wrap="square" rtlCol="0">
            <a:spAutoFit/>
          </a:bodyPr>
          <a:lstStyle/>
          <a:p>
            <a:pPr algn="ctr"/>
            <a:r>
              <a:rPr lang="en-GB" b="1" u="sng" dirty="0"/>
              <a:t>Art</a:t>
            </a:r>
          </a:p>
          <a:p>
            <a:pPr algn="ctr"/>
            <a:r>
              <a:rPr lang="en-GB" dirty="0"/>
              <a:t>Growing artists</a:t>
            </a:r>
          </a:p>
        </p:txBody>
      </p:sp>
      <p:sp>
        <p:nvSpPr>
          <p:cNvPr id="15" name="TextBox 14">
            <a:extLst>
              <a:ext uri="{FF2B5EF4-FFF2-40B4-BE49-F238E27FC236}">
                <a16:creationId xmlns:a16="http://schemas.microsoft.com/office/drawing/2014/main" id="{09D187F9-C869-464B-A1E8-02F49ADC77F4}"/>
              </a:ext>
            </a:extLst>
          </p:cNvPr>
          <p:cNvSpPr txBox="1"/>
          <p:nvPr/>
        </p:nvSpPr>
        <p:spPr>
          <a:xfrm>
            <a:off x="648830" y="5337794"/>
            <a:ext cx="1954560" cy="646331"/>
          </a:xfrm>
          <a:prstGeom prst="rect">
            <a:avLst/>
          </a:prstGeom>
          <a:noFill/>
          <a:ln w="38100">
            <a:solidFill>
              <a:schemeClr val="bg2">
                <a:lumMod val="50000"/>
              </a:schemeClr>
            </a:solidFill>
          </a:ln>
        </p:spPr>
        <p:txBody>
          <a:bodyPr wrap="square" rtlCol="0">
            <a:spAutoFit/>
          </a:bodyPr>
          <a:lstStyle/>
          <a:p>
            <a:pPr algn="ctr"/>
            <a:r>
              <a:rPr lang="en-GB" b="1" u="sng" dirty="0"/>
              <a:t>DT</a:t>
            </a:r>
          </a:p>
          <a:p>
            <a:pPr algn="ctr"/>
            <a:r>
              <a:rPr lang="en-GB" dirty="0"/>
              <a:t>Structures </a:t>
            </a:r>
          </a:p>
        </p:txBody>
      </p:sp>
      <p:sp>
        <p:nvSpPr>
          <p:cNvPr id="16" name="TextBox 15">
            <a:extLst>
              <a:ext uri="{FF2B5EF4-FFF2-40B4-BE49-F238E27FC236}">
                <a16:creationId xmlns:a16="http://schemas.microsoft.com/office/drawing/2014/main" id="{5732A696-11DA-4177-8753-11385E54623F}"/>
              </a:ext>
            </a:extLst>
          </p:cNvPr>
          <p:cNvSpPr txBox="1"/>
          <p:nvPr/>
        </p:nvSpPr>
        <p:spPr>
          <a:xfrm>
            <a:off x="6719940" y="5337794"/>
            <a:ext cx="1954560" cy="1477328"/>
          </a:xfrm>
          <a:prstGeom prst="rect">
            <a:avLst/>
          </a:prstGeom>
          <a:noFill/>
          <a:ln w="38100">
            <a:solidFill>
              <a:schemeClr val="bg2">
                <a:lumMod val="50000"/>
              </a:schemeClr>
            </a:solidFill>
          </a:ln>
        </p:spPr>
        <p:txBody>
          <a:bodyPr wrap="square" rtlCol="0">
            <a:spAutoFit/>
          </a:bodyPr>
          <a:lstStyle/>
          <a:p>
            <a:pPr algn="ctr"/>
            <a:r>
              <a:rPr lang="en-GB" b="1" u="sng" dirty="0"/>
              <a:t>French</a:t>
            </a:r>
          </a:p>
          <a:p>
            <a:pPr algn="ctr"/>
            <a:r>
              <a:rPr lang="en-GB" dirty="0"/>
              <a:t>Salutations et adieu</a:t>
            </a:r>
          </a:p>
          <a:p>
            <a:pPr algn="ctr"/>
            <a:r>
              <a:rPr lang="en-GB" dirty="0"/>
              <a:t>Numbers</a:t>
            </a:r>
          </a:p>
          <a:p>
            <a:pPr algn="ctr"/>
            <a:r>
              <a:rPr lang="en-GB" dirty="0"/>
              <a:t>Nativity</a:t>
            </a:r>
          </a:p>
        </p:txBody>
      </p:sp>
    </p:spTree>
    <p:extLst>
      <p:ext uri="{BB962C8B-B14F-4D97-AF65-F5344CB8AC3E}">
        <p14:creationId xmlns:p14="http://schemas.microsoft.com/office/powerpoint/2010/main" val="18902260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en-GB" dirty="0">
                <a:latin typeface="Letter-join 40" panose="02000805000000020003" pitchFamily="50" charset="0"/>
              </a:rPr>
              <a:t>If you still have any questions about ‘How we do it at St Teresa’s’, please don’t hesitate to contact us via the school office or email.</a:t>
            </a:r>
          </a:p>
          <a:p>
            <a:endParaRPr lang="en-GB" dirty="0">
              <a:latin typeface="Letter-join 40" panose="02000805000000020003" pitchFamily="50" charset="0"/>
            </a:endParaRPr>
          </a:p>
          <a:p>
            <a:pPr marL="0" indent="0">
              <a:buNone/>
            </a:pPr>
            <a:r>
              <a:rPr lang="en-GB" dirty="0">
                <a:latin typeface="Letter-join 40" panose="02000805000000020003" pitchFamily="50" charset="0"/>
              </a:rPr>
              <a:t>Mr Grice and Miss Rampling</a:t>
            </a:r>
          </a:p>
        </p:txBody>
      </p:sp>
      <p:sp>
        <p:nvSpPr>
          <p:cNvPr id="3" name="Title 2"/>
          <p:cNvSpPr>
            <a:spLocks noGrp="1"/>
          </p:cNvSpPr>
          <p:nvPr>
            <p:ph type="title"/>
          </p:nvPr>
        </p:nvSpPr>
        <p:spPr/>
        <p:txBody>
          <a:bodyPr/>
          <a:lstStyle/>
          <a:p>
            <a:r>
              <a:rPr lang="en-GB" dirty="0">
                <a:latin typeface="Letter-join 40" panose="02000805000000020003" pitchFamily="50" charset="0"/>
              </a:rPr>
              <a:t>Any questions?</a:t>
            </a:r>
          </a:p>
        </p:txBody>
      </p:sp>
    </p:spTree>
    <p:extLst>
      <p:ext uri="{BB962C8B-B14F-4D97-AF65-F5344CB8AC3E}">
        <p14:creationId xmlns:p14="http://schemas.microsoft.com/office/powerpoint/2010/main" val="338680059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aveform">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Wavef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aveform">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253B6E4A1CB1846936E2989CF9ED978" ma:contentTypeVersion="20" ma:contentTypeDescription="Create a new document." ma:contentTypeScope="" ma:versionID="9819dd65c86140ddc192ed998e2d9724">
  <xsd:schema xmlns:xsd="http://www.w3.org/2001/XMLSchema" xmlns:xs="http://www.w3.org/2001/XMLSchema" xmlns:p="http://schemas.microsoft.com/office/2006/metadata/properties" xmlns:ns2="4b989610-d74b-44c1-b52e-1d9dc3efc540" xmlns:ns3="f93f3264-3b15-4307-a735-bfa3536ec467" targetNamespace="http://schemas.microsoft.com/office/2006/metadata/properties" ma:root="true" ma:fieldsID="89c0e92d7bbefb7e5213a62fe9d32a3d" ns2:_="" ns3:_="">
    <xsd:import namespace="4b989610-d74b-44c1-b52e-1d9dc3efc540"/>
    <xsd:import namespace="f93f3264-3b15-4307-a735-bfa3536ec46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ServiceOCR" minOccurs="0"/>
                <xsd:element ref="ns2:MediaLengthInSeconds" minOccurs="0"/>
                <xsd:element ref="ns2:MediaServiceLocation" minOccurs="0"/>
                <xsd:element ref="ns3:TaxCatchAll" minOccurs="0"/>
                <xsd:element ref="ns2:lcf76f155ced4ddcb4097134ff3c332f"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b989610-d74b-44c1-b52e-1d9dc3efc54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OCR" ma:index="18" nillable="true" ma:displayName="Extracted Text" ma:internalName="MediaServiceOCR" ma:readOnly="true">
      <xsd:simpleType>
        <xsd:restriction base="dms:Note">
          <xsd:maxLength value="255"/>
        </xsd:restriction>
      </xsd:simpleType>
    </xsd:element>
    <xsd:element name="MediaLengthInSeconds" ma:index="19" nillable="true" ma:displayName="Length (seconds)" ma:internalName="MediaLengthInSeconds" ma:readOnly="true">
      <xsd:simpleType>
        <xsd:restriction base="dms:Unknow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8e03970a-e55d-4629-b0e7-91e18418f62f"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f93f3264-3b15-4307-a735-bfa3536ec467"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80ea0490-a604-4c40-9280-a0243aae3c90}" ma:internalName="TaxCatchAll" ma:showField="CatchAllData" ma:web="f93f3264-3b15-4307-a735-bfa3536ec46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f93f3264-3b15-4307-a735-bfa3536ec467" xsi:nil="true"/>
    <lcf76f155ced4ddcb4097134ff3c332f xmlns="4b989610-d74b-44c1-b52e-1d9dc3efc540">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5B134B9-A5DE-461F-AD66-AB601B2C33C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b989610-d74b-44c1-b52e-1d9dc3efc540"/>
    <ds:schemaRef ds:uri="f93f3264-3b15-4307-a735-bfa3536ec46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F945606-F9E8-4AD0-BA58-26474C9FC82A}">
  <ds:schemaRefs>
    <ds:schemaRef ds:uri="http://purl.org/dc/dcmitype/"/>
    <ds:schemaRef ds:uri="http://schemas.microsoft.com/office/infopath/2007/PartnerControls"/>
    <ds:schemaRef ds:uri="http://purl.org/dc/elements/1.1/"/>
    <ds:schemaRef ds:uri="http://schemas.microsoft.com/office/2006/metadata/properties"/>
    <ds:schemaRef ds:uri="4b989610-d74b-44c1-b52e-1d9dc3efc540"/>
    <ds:schemaRef ds:uri="http://purl.org/dc/terms/"/>
    <ds:schemaRef ds:uri="http://schemas.microsoft.com/office/2006/documentManagement/types"/>
    <ds:schemaRef ds:uri="http://schemas.openxmlformats.org/package/2006/metadata/core-properties"/>
    <ds:schemaRef ds:uri="f93f3264-3b15-4307-a735-bfa3536ec467"/>
    <ds:schemaRef ds:uri="http://www.w3.org/XML/1998/namespace"/>
  </ds:schemaRefs>
</ds:datastoreItem>
</file>

<file path=customXml/itemProps3.xml><?xml version="1.0" encoding="utf-8"?>
<ds:datastoreItem xmlns:ds="http://schemas.openxmlformats.org/officeDocument/2006/customXml" ds:itemID="{5BC4D2A5-4085-48FC-AA15-E1BC255EA12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Waveform</Template>
  <TotalTime>1269</TotalTime>
  <Words>1190</Words>
  <Application>Microsoft Office PowerPoint</Application>
  <PresentationFormat>On-screen Show (4:3)</PresentationFormat>
  <Paragraphs>188</Paragraphs>
  <Slides>22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22</vt:i4>
      </vt:variant>
    </vt:vector>
  </HeadingPairs>
  <TitlesOfParts>
    <vt:vector size="29" baseType="lpstr">
      <vt:lpstr>Arial</vt:lpstr>
      <vt:lpstr>Calibri</vt:lpstr>
      <vt:lpstr>Candara</vt:lpstr>
      <vt:lpstr>Letter-join 40</vt:lpstr>
      <vt:lpstr>Symbol</vt:lpstr>
      <vt:lpstr>Wingdings</vt:lpstr>
      <vt:lpstr>Waveform</vt:lpstr>
      <vt:lpstr>Year 3 Expectations </vt:lpstr>
      <vt:lpstr>        Meet the Teacher!  Class teacher  Mr Grice and Miss Rampling  (Mon - Thurs)                  (Fri)  Teaching Assistant Miss Lowe  </vt:lpstr>
      <vt:lpstr>Welcome</vt:lpstr>
      <vt:lpstr>How do we do it at St Teresa’s?</vt:lpstr>
      <vt:lpstr>Mission Statement  </vt:lpstr>
      <vt:lpstr>Code of Conduct</vt:lpstr>
      <vt:lpstr>What is different this year</vt:lpstr>
      <vt:lpstr>Catholic Life</vt:lpstr>
      <vt:lpstr>Positive Mental Health and Wellbeing</vt:lpstr>
      <vt:lpstr>Year 3 expectations</vt:lpstr>
      <vt:lpstr>Homework</vt:lpstr>
      <vt:lpstr>Rewards </vt:lpstr>
      <vt:lpstr>Boundaries and Consequences.</vt:lpstr>
      <vt:lpstr>Boundaries and Limitations </vt:lpstr>
      <vt:lpstr>A Therapeutic response to unwanted behaviour</vt:lpstr>
      <vt:lpstr>Dealing effectively with parental concerns</vt:lpstr>
      <vt:lpstr>How can I support my child?</vt:lpstr>
      <vt:lpstr>General Reminders</vt:lpstr>
      <vt:lpstr>General Reminders</vt:lpstr>
      <vt:lpstr>General Reminders</vt:lpstr>
      <vt:lpstr>Autumn Term Topics</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 &amp; 2  Parent  Welcome meeting</dc:title>
  <dc:creator>y1</dc:creator>
  <cp:lastModifiedBy>Stephen Grice</cp:lastModifiedBy>
  <cp:revision>66</cp:revision>
  <cp:lastPrinted>2019-09-10T15:15:18Z</cp:lastPrinted>
  <dcterms:created xsi:type="dcterms:W3CDTF">2015-09-18T13:33:11Z</dcterms:created>
  <dcterms:modified xsi:type="dcterms:W3CDTF">2025-09-12T16:27:52Z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0x010100C253B6E4A1CB1846936E2989CF9ED978</vt:lpwstr>
  </property>
  <property fmtid="{D5CDD505-2E9C-101B-9397-08002B2CF9AE}" pid="3" name="Order">
    <vt:r8>11436800</vt:r8>
  </property>
  <property fmtid="{D5CDD505-2E9C-101B-9397-08002B2CF9AE}" pid="4" name="MediaServiceImageTags">
    <vt:lpwstr/>
  </property>
</Properties>
</file>