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handoutMasterIdLst>
    <p:handoutMasterId r:id="rId26"/>
  </p:handoutMasterIdLst>
  <p:sldIdLst>
    <p:sldId id="256" r:id="rId5"/>
    <p:sldId id="289" r:id="rId6"/>
    <p:sldId id="284" r:id="rId7"/>
    <p:sldId id="286" r:id="rId8"/>
    <p:sldId id="262" r:id="rId9"/>
    <p:sldId id="266" r:id="rId10"/>
    <p:sldId id="281" r:id="rId11"/>
    <p:sldId id="295" r:id="rId12"/>
    <p:sldId id="283" r:id="rId13"/>
    <p:sldId id="290" r:id="rId14"/>
    <p:sldId id="272" r:id="rId15"/>
    <p:sldId id="265" r:id="rId16"/>
    <p:sldId id="285" r:id="rId17"/>
    <p:sldId id="275" r:id="rId18"/>
    <p:sldId id="270" r:id="rId19"/>
    <p:sldId id="258" r:id="rId20"/>
    <p:sldId id="278" r:id="rId21"/>
    <p:sldId id="280" r:id="rId22"/>
    <p:sldId id="294" r:id="rId23"/>
    <p:sldId id="296" r:id="rId24"/>
    <p:sldId id="292" r:id="rId2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565"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1D20700-B19E-420B-931D-B0B10C0682C2}" type="datetimeFigureOut">
              <a:rPr lang="en-GB" smtClean="0"/>
              <a:t>12/09/2025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F509531-EF69-4E46-B597-2EE58043DBA0}" type="slidenum">
              <a:rPr lang="en-GB" smtClean="0"/>
              <a:t>‹#›</a:t>
            </a:fld>
            <a:endParaRPr lang="en-GB"/>
          </a:p>
        </p:txBody>
      </p:sp>
    </p:spTree>
    <p:extLst>
      <p:ext uri="{BB962C8B-B14F-4D97-AF65-F5344CB8AC3E}">
        <p14:creationId xmlns:p14="http://schemas.microsoft.com/office/powerpoint/2010/main" val="20933072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B53236-C112-4299-98D7-2314CA89CA1B}"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53236-C112-4299-98D7-2314CA89CA1B}" type="datetimeFigureOut">
              <a:rPr lang="en-GB" smtClean="0"/>
              <a:t>12/09/2025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B53236-C112-4299-98D7-2314CA89CA1B}" type="datetimeFigureOut">
              <a:rPr lang="en-GB" smtClean="0"/>
              <a:t>12/09/2025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B53236-C112-4299-98D7-2314CA89CA1B}" type="datetimeFigureOut">
              <a:rPr lang="en-GB" smtClean="0"/>
              <a:t>12/09/2025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B53236-C112-4299-98D7-2314CA89CA1B}"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53236-C112-4299-98D7-2314CA89CA1B}"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B53236-C112-4299-98D7-2314CA89CA1B}"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B53236-C112-4299-98D7-2314CA89CA1B}" type="datetimeFigureOut">
              <a:rPr lang="en-GB" smtClean="0"/>
              <a:t>12/09/2025</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14759EA-7416-464D-99FD-DF9F83EFFC9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11560" y="188640"/>
            <a:ext cx="7772400" cy="1780108"/>
          </a:xfrm>
        </p:spPr>
        <p:txBody>
          <a:bodyPr/>
          <a:lstStyle/>
          <a:p>
            <a:r>
              <a:rPr lang="en-GB"/>
              <a:t>Year 2 </a:t>
            </a:r>
            <a:r>
              <a:rPr lang="en-GB" dirty="0"/>
              <a:t>Expectations </a:t>
            </a:r>
          </a:p>
        </p:txBody>
      </p:sp>
      <p:pic>
        <p:nvPicPr>
          <p:cNvPr id="1026" name="Picture 2" descr="St Teresa&amp;#39;s Catholic Primary School (@TeresaCatholic)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534" y="2204864"/>
            <a:ext cx="4068452" cy="406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0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683568" y="2204864"/>
            <a:ext cx="7704856" cy="4176464"/>
          </a:xfrm>
        </p:spPr>
        <p:txBody>
          <a:bodyPr>
            <a:normAutofit fontScale="90000"/>
          </a:bodyPr>
          <a:lstStyle/>
          <a:p>
            <a:pPr algn="l"/>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u="sng" dirty="0">
                <a:latin typeface="Letter-join 40" panose="02000805000000020003" pitchFamily="50" charset="0"/>
              </a:rPr>
            </a:br>
            <a:r>
              <a:rPr lang="en-GB" u="sng" dirty="0">
                <a:latin typeface="Letter-join 40" panose="02000805000000020003" pitchFamily="50" charset="0"/>
              </a:rPr>
              <a:t>Meet the Teacher!</a:t>
            </a:r>
            <a:br>
              <a:rPr lang="en-GB" dirty="0">
                <a:latin typeface="Letter-join 40" panose="02000805000000020003" pitchFamily="50" charset="0"/>
              </a:rPr>
            </a:br>
            <a:br>
              <a:rPr lang="en-GB" dirty="0">
                <a:latin typeface="Letter-join 40" panose="02000805000000020003" pitchFamily="50" charset="0"/>
              </a:rPr>
            </a:br>
            <a:r>
              <a:rPr lang="en-GB" sz="4000" u="sng" dirty="0">
                <a:solidFill>
                  <a:srgbClr val="002060"/>
                </a:solidFill>
                <a:latin typeface="Letter-join 40" panose="02000805000000020003" pitchFamily="50" charset="0"/>
              </a:rPr>
              <a:t>Class teacher </a:t>
            </a:r>
            <a:br>
              <a:rPr lang="en-GB" sz="4000" u="sng"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 Mrs Burrows</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 </a:t>
            </a:r>
            <a:br>
              <a:rPr lang="en-GB" sz="4000" dirty="0">
                <a:solidFill>
                  <a:srgbClr val="002060"/>
                </a:solidFill>
                <a:latin typeface="Letter-join 40" panose="02000805000000020003" pitchFamily="50" charset="0"/>
              </a:rPr>
            </a:br>
            <a:br>
              <a:rPr lang="en-GB" sz="4000" dirty="0">
                <a:solidFill>
                  <a:srgbClr val="002060"/>
                </a:solidFill>
                <a:latin typeface="Letter-join 40" panose="02000805000000020003" pitchFamily="50" charset="0"/>
              </a:rPr>
            </a:br>
            <a:r>
              <a:rPr lang="en-GB" sz="4000" u="sng" dirty="0">
                <a:solidFill>
                  <a:srgbClr val="002060"/>
                </a:solidFill>
                <a:latin typeface="Letter-join 40" panose="02000805000000020003" pitchFamily="50" charset="0"/>
              </a:rPr>
              <a:t>Teaching Assistant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Miss Perry</a:t>
            </a:r>
            <a:br>
              <a:rPr lang="en-GB" sz="4000" dirty="0">
                <a:solidFill>
                  <a:schemeClr val="tx2">
                    <a:lumMod val="75000"/>
                  </a:schemeClr>
                </a:solidFill>
                <a:latin typeface="Letter-join 40" panose="02000805000000020003" pitchFamily="50" charset="0"/>
              </a:rPr>
            </a:br>
            <a:br>
              <a:rPr lang="en-GB" sz="4800" dirty="0">
                <a:latin typeface="Letter-join 40" panose="02000805000000020003" pitchFamily="50" charset="0"/>
              </a:rPr>
            </a:br>
            <a:endParaRPr lang="en-GB" sz="4800" dirty="0">
              <a:latin typeface="Letter-join 40" panose="02000805000000020003" pitchFamily="50" charset="0"/>
            </a:endParaRPr>
          </a:p>
        </p:txBody>
      </p:sp>
    </p:spTree>
    <p:extLst>
      <p:ext uri="{BB962C8B-B14F-4D97-AF65-F5344CB8AC3E}">
        <p14:creationId xmlns:p14="http://schemas.microsoft.com/office/powerpoint/2010/main" val="379214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060848"/>
            <a:ext cx="8712967" cy="4464496"/>
          </a:xfrm>
        </p:spPr>
        <p:txBody>
          <a:bodyPr>
            <a:normAutofit fontScale="77500" lnSpcReduction="20000"/>
          </a:bodyPr>
          <a:lstStyle/>
          <a:p>
            <a:pPr marL="0" indent="0">
              <a:lnSpc>
                <a:spcPct val="170000"/>
              </a:lnSpc>
              <a:buNone/>
            </a:pPr>
            <a:r>
              <a:rPr lang="en-GB" dirty="0">
                <a:latin typeface="Letter-join 40" panose="02000805000000020003" pitchFamily="50" charset="0"/>
              </a:rPr>
              <a:t>Throughout the year, information will be sent home via:</a:t>
            </a:r>
          </a:p>
          <a:p>
            <a:pPr marL="0" indent="0">
              <a:lnSpc>
                <a:spcPct val="170000"/>
              </a:lnSpc>
              <a:buNone/>
            </a:pPr>
            <a:r>
              <a:rPr lang="en-GB" dirty="0">
                <a:latin typeface="Letter-join 40" panose="02000805000000020003" pitchFamily="50" charset="0"/>
              </a:rPr>
              <a:t>The school website - https://www.st-teresas.st-helens.sch.uk/</a:t>
            </a:r>
          </a:p>
          <a:p>
            <a:pPr marL="0" indent="0">
              <a:lnSpc>
                <a:spcPct val="170000"/>
              </a:lnSpc>
              <a:buNone/>
            </a:pPr>
            <a:r>
              <a:rPr lang="en-GB" dirty="0">
                <a:latin typeface="Letter-join 40" panose="02000805000000020003" pitchFamily="50" charset="0"/>
              </a:rPr>
              <a:t>Weekly newsletter</a:t>
            </a:r>
          </a:p>
          <a:p>
            <a:pPr marL="0" indent="0">
              <a:lnSpc>
                <a:spcPct val="170000"/>
              </a:lnSpc>
              <a:buNone/>
            </a:pPr>
            <a:r>
              <a:rPr lang="en-GB" dirty="0">
                <a:latin typeface="Letter-join 40" panose="02000805000000020003" pitchFamily="50" charset="0"/>
              </a:rPr>
              <a:t>Teachers2parents</a:t>
            </a:r>
          </a:p>
          <a:p>
            <a:pPr marL="0" indent="0">
              <a:lnSpc>
                <a:spcPct val="170000"/>
              </a:lnSpc>
              <a:buNone/>
            </a:pPr>
            <a:r>
              <a:rPr lang="en-GB" dirty="0">
                <a:latin typeface="Letter-join 40" panose="02000805000000020003" pitchFamily="50" charset="0"/>
              </a:rPr>
              <a:t>Text </a:t>
            </a:r>
          </a:p>
          <a:p>
            <a:pPr marL="0" indent="0">
              <a:lnSpc>
                <a:spcPct val="170000"/>
              </a:lnSpc>
              <a:buNone/>
            </a:pPr>
            <a:r>
              <a:rPr lang="en-GB" dirty="0">
                <a:latin typeface="Letter-join 40" panose="02000805000000020003" pitchFamily="50" charset="0"/>
              </a:rPr>
              <a:t>The Year 2 class page - https://www.st-teresas.st-helens.sch.uk/year-2-1/ </a:t>
            </a:r>
          </a:p>
          <a:p>
            <a:pPr marL="0" indent="0">
              <a:lnSpc>
                <a:spcPct val="170000"/>
              </a:lnSpc>
              <a:buNone/>
            </a:pPr>
            <a:r>
              <a:rPr lang="en-GB" dirty="0">
                <a:latin typeface="Letter-join 40" panose="02000805000000020003" pitchFamily="50" charset="0"/>
              </a:rPr>
              <a:t>Please check your emails, texts and the school website daily for any new information</a:t>
            </a:r>
          </a:p>
        </p:txBody>
      </p:sp>
      <p:sp>
        <p:nvSpPr>
          <p:cNvPr id="3" name="Title 2"/>
          <p:cNvSpPr>
            <a:spLocks noGrp="1"/>
          </p:cNvSpPr>
          <p:nvPr>
            <p:ph type="title"/>
          </p:nvPr>
        </p:nvSpPr>
        <p:spPr/>
        <p:txBody>
          <a:bodyPr/>
          <a:lstStyle/>
          <a:p>
            <a:r>
              <a:rPr lang="en-GB" dirty="0">
                <a:latin typeface="Letter-join 40" panose="02000805000000020003" pitchFamily="50" charset="0"/>
              </a:rPr>
              <a:t>Welcome</a:t>
            </a:r>
          </a:p>
        </p:txBody>
      </p:sp>
    </p:spTree>
    <p:extLst>
      <p:ext uri="{BB962C8B-B14F-4D97-AF65-F5344CB8AC3E}">
        <p14:creationId xmlns:p14="http://schemas.microsoft.com/office/powerpoint/2010/main" val="7361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dirty="0">
                <a:latin typeface="Letter-join 40" panose="02000805000000020003" pitchFamily="50" charset="0"/>
              </a:rPr>
              <a:t>How do we do it at St Teresa’s?</a:t>
            </a:r>
          </a:p>
        </p:txBody>
      </p:sp>
      <p:sp>
        <p:nvSpPr>
          <p:cNvPr id="3" name="Subtitle 2"/>
          <p:cNvSpPr>
            <a:spLocks noGrp="1"/>
          </p:cNvSpPr>
          <p:nvPr>
            <p:ph type="subTitle" idx="1"/>
          </p:nvPr>
        </p:nvSpPr>
        <p:spPr/>
        <p:txBody>
          <a:bodyPr>
            <a:normAutofit/>
          </a:bodyPr>
          <a:lstStyle/>
          <a:p>
            <a:r>
              <a:rPr lang="en-GB" sz="5400" dirty="0">
                <a:latin typeface="Letter-join 40" panose="02000805000000020003" pitchFamily="50" charset="0"/>
              </a:rPr>
              <a:t>#</a:t>
            </a:r>
            <a:r>
              <a:rPr lang="en-GB" sz="5400" dirty="0" err="1">
                <a:latin typeface="Letter-join 40" panose="02000805000000020003" pitchFamily="50" charset="0"/>
              </a:rPr>
              <a:t>TeamTeresa</a:t>
            </a:r>
            <a:endParaRPr lang="en-GB" sz="5400" dirty="0">
              <a:latin typeface="Letter-join 40" panose="02000805000000020003" pitchFamily="50" charset="0"/>
            </a:endParaRPr>
          </a:p>
        </p:txBody>
      </p:sp>
    </p:spTree>
    <p:extLst>
      <p:ext uri="{BB962C8B-B14F-4D97-AF65-F5344CB8AC3E}">
        <p14:creationId xmlns:p14="http://schemas.microsoft.com/office/powerpoint/2010/main" val="407972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10000"/>
          </a:bodyPr>
          <a:lstStyle/>
          <a:p>
            <a:pPr marL="0" indent="0" algn="ctr">
              <a:buNone/>
            </a:pPr>
            <a:r>
              <a:rPr lang="en-GB" sz="4800" dirty="0">
                <a:latin typeface="Letter-join 40" panose="02000805000000020003" pitchFamily="50" charset="0"/>
              </a:rPr>
              <a:t>A welcoming family of God, growing and achieving together with Jesus at our side.</a:t>
            </a:r>
          </a:p>
          <a:p>
            <a:pPr marL="0" indent="0" algn="ctr">
              <a:buNone/>
            </a:pPr>
            <a:r>
              <a:rPr lang="en-GB" sz="4800" dirty="0">
                <a:latin typeface="Letter-join 40" panose="02000805000000020003" pitchFamily="50" charset="0"/>
              </a:rPr>
              <a:t>“I am the vine, you are the branches”.</a:t>
            </a: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Mission Statement </a:t>
            </a:r>
            <a:br>
              <a:rPr lang="en-GB" dirty="0">
                <a:latin typeface="Letter-join 40" panose="02000805000000020003" pitchFamily="50" charset="0"/>
              </a:rPr>
            </a:br>
            <a:endParaRPr lang="en-GB" sz="2700" dirty="0">
              <a:latin typeface="Letter-join 40" panose="02000805000000020003" pitchFamily="50" charset="0"/>
            </a:endParaRPr>
          </a:p>
        </p:txBody>
      </p:sp>
    </p:spTree>
    <p:extLst>
      <p:ext uri="{BB962C8B-B14F-4D97-AF65-F5344CB8AC3E}">
        <p14:creationId xmlns:p14="http://schemas.microsoft.com/office/powerpoint/2010/main" val="87655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04864"/>
            <a:ext cx="7416824" cy="3816424"/>
          </a:xfrm>
        </p:spPr>
        <p:txBody>
          <a:bodyPr>
            <a:normAutofit fontScale="92500" lnSpcReduction="10000"/>
          </a:bodyPr>
          <a:lstStyle/>
          <a:p>
            <a:pPr marL="0" indent="0">
              <a:buNone/>
            </a:pPr>
            <a:r>
              <a:rPr lang="en-GB" dirty="0">
                <a:latin typeface="Letter-join 40" panose="02000805000000020003" pitchFamily="50" charset="0"/>
              </a:rPr>
              <a:t>As part of God’s family: </a:t>
            </a:r>
          </a:p>
          <a:p>
            <a:r>
              <a:rPr lang="en-GB" dirty="0">
                <a:latin typeface="Letter-join 40" panose="02000805000000020003" pitchFamily="50" charset="0"/>
              </a:rPr>
              <a:t>We celebrate differences and diversity </a:t>
            </a:r>
          </a:p>
          <a:p>
            <a:r>
              <a:rPr lang="en-GB" b="1" dirty="0">
                <a:latin typeface="Letter-join 40" panose="02000805000000020003" pitchFamily="50" charset="0"/>
              </a:rPr>
              <a:t>We all matter </a:t>
            </a:r>
            <a:endParaRPr lang="en-GB" dirty="0">
              <a:latin typeface="Letter-join 40" panose="02000805000000020003" pitchFamily="50" charset="0"/>
            </a:endParaRPr>
          </a:p>
          <a:p>
            <a:r>
              <a:rPr lang="en-GB" dirty="0">
                <a:latin typeface="Letter-join 40" panose="02000805000000020003" pitchFamily="50" charset="0"/>
              </a:rPr>
              <a:t>We respect each other by listening </a:t>
            </a:r>
          </a:p>
          <a:p>
            <a:r>
              <a:rPr lang="en-GB" b="1" dirty="0">
                <a:latin typeface="Letter-join 40" panose="02000805000000020003" pitchFamily="50" charset="0"/>
              </a:rPr>
              <a:t>We all have a voice </a:t>
            </a:r>
            <a:endParaRPr lang="en-GB" dirty="0">
              <a:latin typeface="Letter-join 40" panose="02000805000000020003" pitchFamily="50" charset="0"/>
            </a:endParaRPr>
          </a:p>
          <a:p>
            <a:r>
              <a:rPr lang="en-GB" dirty="0">
                <a:latin typeface="Letter-join 40" panose="02000805000000020003" pitchFamily="50" charset="0"/>
              </a:rPr>
              <a:t>We protect each other and our school </a:t>
            </a:r>
          </a:p>
          <a:p>
            <a:r>
              <a:rPr lang="en-GB" b="1" dirty="0">
                <a:latin typeface="Letter-join 40" panose="02000805000000020003" pitchFamily="50" charset="0"/>
              </a:rPr>
              <a:t>We feel safe </a:t>
            </a:r>
            <a:endParaRPr lang="en-GB" dirty="0">
              <a:latin typeface="Letter-join 40" panose="02000805000000020003" pitchFamily="50" charset="0"/>
            </a:endParaRPr>
          </a:p>
          <a:p>
            <a:r>
              <a:rPr lang="en-GB" dirty="0">
                <a:latin typeface="Letter-join 40" panose="02000805000000020003" pitchFamily="50" charset="0"/>
              </a:rPr>
              <a:t>We encourage each other to be the best we can be </a:t>
            </a:r>
          </a:p>
          <a:p>
            <a:r>
              <a:rPr lang="en-GB" b="1" dirty="0">
                <a:latin typeface="Letter-join 40" panose="02000805000000020003" pitchFamily="50" charset="0"/>
              </a:rPr>
              <a:t>We enjoy how we learn from each other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Code of Conduct</a:t>
            </a:r>
          </a:p>
        </p:txBody>
      </p:sp>
    </p:spTree>
    <p:extLst>
      <p:ext uri="{BB962C8B-B14F-4D97-AF65-F5344CB8AC3E}">
        <p14:creationId xmlns:p14="http://schemas.microsoft.com/office/powerpoint/2010/main" val="30708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latin typeface="Letter-join 40" panose="02000805000000020003" pitchFamily="50" charset="0"/>
              </a:rPr>
              <a:t>The main playground gates will be open at 8.45 and close at 9.00</a:t>
            </a:r>
          </a:p>
          <a:p>
            <a:pPr marL="0" indent="0">
              <a:buNone/>
            </a:pPr>
            <a:r>
              <a:rPr lang="en-GB" dirty="0">
                <a:latin typeface="Letter-join 40" panose="02000805000000020003" pitchFamily="50" charset="0"/>
              </a:rPr>
              <a:t> </a:t>
            </a:r>
          </a:p>
          <a:p>
            <a:r>
              <a:rPr lang="en-GB" dirty="0">
                <a:latin typeface="Letter-join 40" panose="02000805000000020003" pitchFamily="50" charset="0"/>
              </a:rPr>
              <a:t>Ready, safe, respect</a:t>
            </a:r>
          </a:p>
        </p:txBody>
      </p:sp>
      <p:sp>
        <p:nvSpPr>
          <p:cNvPr id="3" name="Title 2"/>
          <p:cNvSpPr>
            <a:spLocks noGrp="1"/>
          </p:cNvSpPr>
          <p:nvPr>
            <p:ph type="title"/>
          </p:nvPr>
        </p:nvSpPr>
        <p:spPr/>
        <p:txBody>
          <a:bodyPr>
            <a:normAutofit/>
          </a:bodyPr>
          <a:lstStyle/>
          <a:p>
            <a:r>
              <a:rPr lang="en-GB" dirty="0">
                <a:latin typeface="Letter-join 40" panose="02000805000000020003" pitchFamily="50" charset="0"/>
              </a:rPr>
              <a:t>Starting Times </a:t>
            </a:r>
          </a:p>
        </p:txBody>
      </p:sp>
    </p:spTree>
    <p:extLst>
      <p:ext uri="{BB962C8B-B14F-4D97-AF65-F5344CB8AC3E}">
        <p14:creationId xmlns:p14="http://schemas.microsoft.com/office/powerpoint/2010/main" val="25623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ACC8BE-E4AA-462A-97DC-5D8200F6206F}"/>
              </a:ext>
            </a:extLst>
          </p:cNvPr>
          <p:cNvSpPr>
            <a:spLocks noGrp="1"/>
          </p:cNvSpPr>
          <p:nvPr>
            <p:ph idx="1"/>
          </p:nvPr>
        </p:nvSpPr>
        <p:spPr>
          <a:xfrm>
            <a:off x="179512" y="2060848"/>
            <a:ext cx="9433048" cy="3450696"/>
          </a:xfrm>
        </p:spPr>
        <p:txBody>
          <a:bodyPr>
            <a:normAutofit fontScale="92500" lnSpcReduction="10000"/>
          </a:bodyPr>
          <a:lstStyle/>
          <a:p>
            <a:r>
              <a:rPr lang="en-GB" dirty="0">
                <a:latin typeface="Letter-join 40" panose="02000805000000020003" pitchFamily="50" charset="0"/>
              </a:rPr>
              <a:t>Daily Prayer</a:t>
            </a:r>
          </a:p>
          <a:p>
            <a:r>
              <a:rPr lang="en-GB" dirty="0">
                <a:latin typeface="Letter-join 40" panose="02000805000000020003" pitchFamily="50" charset="0"/>
              </a:rPr>
              <a:t>Daily Collective Worship </a:t>
            </a:r>
          </a:p>
          <a:p>
            <a:r>
              <a:rPr lang="en-GB" dirty="0">
                <a:latin typeface="Letter-join 40" panose="02000805000000020003" pitchFamily="50" charset="0"/>
              </a:rPr>
              <a:t>To Know You More Clearly (Religious Education syllabus)</a:t>
            </a:r>
          </a:p>
          <a:p>
            <a:r>
              <a:rPr lang="en-GB" dirty="0">
                <a:latin typeface="Letter-join 40" panose="02000805000000020003" pitchFamily="50" charset="0"/>
              </a:rPr>
              <a:t>Hymn Practice</a:t>
            </a:r>
          </a:p>
          <a:p>
            <a:r>
              <a:rPr lang="en-GB" dirty="0">
                <a:latin typeface="Letter-join 40" panose="02000805000000020003" pitchFamily="50" charset="0"/>
              </a:rPr>
              <a:t>Weekly Mass</a:t>
            </a:r>
          </a:p>
          <a:p>
            <a:r>
              <a:rPr lang="en-GB" dirty="0">
                <a:latin typeface="Letter-join 40" panose="02000805000000020003" pitchFamily="50" charset="0"/>
              </a:rPr>
              <a:t>Celebration Mass</a:t>
            </a:r>
          </a:p>
          <a:p>
            <a:r>
              <a:rPr lang="en-GB" dirty="0">
                <a:latin typeface="Letter-join 40" panose="02000805000000020003" pitchFamily="50" charset="0"/>
              </a:rPr>
              <a:t>SVP – Mini Vinnies</a:t>
            </a:r>
          </a:p>
          <a:p>
            <a:r>
              <a:rPr lang="en-GB" dirty="0">
                <a:latin typeface="Letter-join 40" panose="02000805000000020003" pitchFamily="50" charset="0"/>
              </a:rPr>
              <a:t>Live Simply Award – CAFOD</a:t>
            </a:r>
          </a:p>
          <a:p>
            <a:r>
              <a:rPr lang="en-GB" dirty="0">
                <a:latin typeface="Letter-join 40" panose="02000805000000020003" pitchFamily="50" charset="0"/>
              </a:rPr>
              <a:t>Chapel – private reflection time</a:t>
            </a:r>
          </a:p>
        </p:txBody>
      </p:sp>
      <p:sp>
        <p:nvSpPr>
          <p:cNvPr id="3" name="Title 2">
            <a:extLst>
              <a:ext uri="{FF2B5EF4-FFF2-40B4-BE49-F238E27FC236}">
                <a16:creationId xmlns:a16="http://schemas.microsoft.com/office/drawing/2014/main" id="{552E4CC8-2D60-4048-9D98-C58A83B04A3B}"/>
              </a:ext>
            </a:extLst>
          </p:cNvPr>
          <p:cNvSpPr>
            <a:spLocks noGrp="1"/>
          </p:cNvSpPr>
          <p:nvPr>
            <p:ph type="title"/>
          </p:nvPr>
        </p:nvSpPr>
        <p:spPr/>
        <p:txBody>
          <a:bodyPr/>
          <a:lstStyle/>
          <a:p>
            <a:r>
              <a:rPr lang="en-GB" dirty="0">
                <a:latin typeface="Letter-join 40" panose="02000805000000020003" pitchFamily="50" charset="0"/>
              </a:rPr>
              <a:t>Catholic Life</a:t>
            </a:r>
          </a:p>
        </p:txBody>
      </p:sp>
    </p:spTree>
    <p:extLst>
      <p:ext uri="{BB962C8B-B14F-4D97-AF65-F5344CB8AC3E}">
        <p14:creationId xmlns:p14="http://schemas.microsoft.com/office/powerpoint/2010/main" val="24850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latin typeface="Letter-join 40" panose="02000805000000020003" pitchFamily="50" charset="0"/>
              </a:rPr>
              <a:t>As always, your child’s mental health and wellbeing is paramount to all staff at St Teresa’s.  All children have access to:</a:t>
            </a:r>
          </a:p>
          <a:p>
            <a:pPr>
              <a:buFont typeface="Wingdings" panose="05000000000000000000" pitchFamily="2" charset="2"/>
              <a:buChar char="§"/>
            </a:pPr>
            <a:r>
              <a:rPr lang="en-GB" dirty="0">
                <a:latin typeface="Letter-join 40" panose="02000805000000020003" pitchFamily="50" charset="0"/>
              </a:rPr>
              <a:t>Weekly RSHE lessons</a:t>
            </a:r>
          </a:p>
          <a:p>
            <a:pPr>
              <a:buFont typeface="Wingdings" panose="05000000000000000000" pitchFamily="2" charset="2"/>
              <a:buChar char="§"/>
            </a:pPr>
            <a:r>
              <a:rPr lang="en-GB" dirty="0">
                <a:latin typeface="Letter-join 40" panose="02000805000000020003" pitchFamily="50" charset="0"/>
              </a:rPr>
              <a:t>Our school’s Learning Mentor – Mrs Hayes</a:t>
            </a:r>
          </a:p>
          <a:p>
            <a:pPr>
              <a:buFont typeface="Wingdings" panose="05000000000000000000" pitchFamily="2" charset="2"/>
              <a:buChar char="§"/>
            </a:pPr>
            <a:r>
              <a:rPr lang="en-GB" dirty="0">
                <a:latin typeface="Letter-join 40" panose="02000805000000020003" pitchFamily="50" charset="0"/>
              </a:rPr>
              <a:t>Caring staff who listen and respond</a:t>
            </a:r>
          </a:p>
          <a:p>
            <a:pPr>
              <a:buFont typeface="Wingdings" panose="05000000000000000000" pitchFamily="2" charset="2"/>
              <a:buChar char="§"/>
            </a:pPr>
            <a:r>
              <a:rPr lang="en-GB" dirty="0">
                <a:latin typeface="Letter-join 40" panose="02000805000000020003" pitchFamily="50" charset="0"/>
              </a:rPr>
              <a:t>Our school Chapel where they can go for quiet reflection</a:t>
            </a:r>
          </a:p>
          <a:p>
            <a:pPr>
              <a:buFont typeface="Wingdings" panose="05000000000000000000" pitchFamily="2" charset="2"/>
              <a:buChar char="§"/>
            </a:pPr>
            <a:r>
              <a:rPr lang="en-GB" dirty="0">
                <a:latin typeface="Letter-join 40" panose="02000805000000020003" pitchFamily="50" charset="0"/>
              </a:rPr>
              <a:t>Revised Behaviour Policy – Autumn term</a:t>
            </a:r>
          </a:p>
        </p:txBody>
      </p:sp>
      <p:sp>
        <p:nvSpPr>
          <p:cNvPr id="3" name="Title 2"/>
          <p:cNvSpPr>
            <a:spLocks noGrp="1"/>
          </p:cNvSpPr>
          <p:nvPr>
            <p:ph type="title"/>
          </p:nvPr>
        </p:nvSpPr>
        <p:spPr/>
        <p:txBody>
          <a:bodyPr>
            <a:normAutofit fontScale="90000"/>
          </a:bodyPr>
          <a:lstStyle/>
          <a:p>
            <a:r>
              <a:rPr lang="en-GB" dirty="0">
                <a:latin typeface="Letter-join 40" panose="02000805000000020003" pitchFamily="50" charset="0"/>
              </a:rPr>
              <a:t>Positive Mental Health and Wellbeing</a:t>
            </a:r>
          </a:p>
        </p:txBody>
      </p:sp>
    </p:spTree>
    <p:extLst>
      <p:ext uri="{BB962C8B-B14F-4D97-AF65-F5344CB8AC3E}">
        <p14:creationId xmlns:p14="http://schemas.microsoft.com/office/powerpoint/2010/main" val="1665689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132856"/>
            <a:ext cx="7408333" cy="4176464"/>
          </a:xfrm>
        </p:spPr>
        <p:txBody>
          <a:bodyPr>
            <a:normAutofit/>
          </a:bodyPr>
          <a:lstStyle/>
          <a:p>
            <a:endParaRPr lang="en-GB" dirty="0"/>
          </a:p>
          <a:p>
            <a:r>
              <a:rPr lang="en-GB" dirty="0">
                <a:latin typeface="Letter-join 40" panose="02000805000000020003" pitchFamily="50" charset="0"/>
              </a:rPr>
              <a:t>National Curriculum 2014 – please see the link on the Year 2 class page</a:t>
            </a:r>
          </a:p>
          <a:p>
            <a:endParaRPr lang="en-GB" dirty="0">
              <a:latin typeface="Letter-join 40" panose="02000805000000020003" pitchFamily="50" charset="0"/>
            </a:endParaRPr>
          </a:p>
          <a:p>
            <a:endParaRPr lang="en-GB" dirty="0">
              <a:latin typeface="Letter-join 40" panose="02000805000000020003" pitchFamily="50" charset="0"/>
            </a:endParaRPr>
          </a:p>
          <a:p>
            <a:r>
              <a:rPr lang="en-GB" dirty="0">
                <a:latin typeface="Letter-join 40" panose="02000805000000020003" pitchFamily="50" charset="0"/>
              </a:rPr>
              <a:t>Cursive Handwriting – please see the link on the Year 2 class page</a:t>
            </a:r>
          </a:p>
          <a:p>
            <a:pPr marL="0" indent="0">
              <a:buNone/>
            </a:pPr>
            <a:r>
              <a:rPr lang="en-GB" dirty="0"/>
              <a:t>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Year 2 expectations</a:t>
            </a:r>
          </a:p>
        </p:txBody>
      </p:sp>
    </p:spTree>
    <p:extLst>
      <p:ext uri="{BB962C8B-B14F-4D97-AF65-F5344CB8AC3E}">
        <p14:creationId xmlns:p14="http://schemas.microsoft.com/office/powerpoint/2010/main" val="344183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84975" cy="5472608"/>
          </a:xfrm>
        </p:spPr>
        <p:txBody>
          <a:bodyPr>
            <a:normAutofit fontScale="92500" lnSpcReduction="20000"/>
          </a:bodyPr>
          <a:lstStyle/>
          <a:p>
            <a:pPr>
              <a:lnSpc>
                <a:spcPct val="170000"/>
              </a:lnSpc>
            </a:pPr>
            <a:r>
              <a:rPr lang="en-GB" dirty="0">
                <a:latin typeface="Letter-join 40" panose="02000805000000020003" pitchFamily="50" charset="0"/>
              </a:rPr>
              <a:t>We expect children to read a minimum of five nights a week. Books will be sent home weekly and will be in line with your child’s reading ability. </a:t>
            </a:r>
          </a:p>
          <a:p>
            <a:pPr marL="0" indent="0">
              <a:lnSpc>
                <a:spcPct val="170000"/>
              </a:lnSpc>
              <a:buNone/>
            </a:pPr>
            <a:endParaRPr lang="en-GB" dirty="0">
              <a:latin typeface="Letter-join 40" panose="02000805000000020003" pitchFamily="50" charset="0"/>
            </a:endParaRPr>
          </a:p>
          <a:p>
            <a:pPr>
              <a:lnSpc>
                <a:spcPct val="170000"/>
              </a:lnSpc>
            </a:pPr>
            <a:r>
              <a:rPr lang="en-GB" dirty="0">
                <a:latin typeface="Letter-join 40" panose="02000805000000020003" pitchFamily="50" charset="0"/>
              </a:rPr>
              <a:t>TTRS / </a:t>
            </a:r>
            <a:r>
              <a:rPr lang="en-GB" dirty="0" err="1">
                <a:latin typeface="Letter-join 40" panose="02000805000000020003" pitchFamily="50" charset="0"/>
              </a:rPr>
              <a:t>Numbots</a:t>
            </a:r>
            <a:r>
              <a:rPr lang="en-GB" dirty="0">
                <a:latin typeface="Letter-join 40" panose="02000805000000020003" pitchFamily="50" charset="0"/>
              </a:rPr>
              <a:t> / one minute maths – 10 minutes per day </a:t>
            </a:r>
          </a:p>
          <a:p>
            <a:pPr>
              <a:lnSpc>
                <a:spcPct val="170000"/>
              </a:lnSpc>
            </a:pPr>
            <a:endParaRPr lang="en-GB" dirty="0">
              <a:latin typeface="Letter-join 40" panose="02000805000000020003" pitchFamily="50" charset="0"/>
            </a:endParaRPr>
          </a:p>
          <a:p>
            <a:pPr marL="0" indent="0">
              <a:lnSpc>
                <a:spcPct val="170000"/>
              </a:lnSpc>
              <a:buNone/>
            </a:pPr>
            <a:r>
              <a:rPr lang="en-GB" dirty="0">
                <a:latin typeface="Letter-join 40" panose="02000805000000020003" pitchFamily="50" charset="0"/>
              </a:rPr>
              <a:t>The link to TTRS is  on the Year 2 class page – Logins will be sent home in your child’s reading journal folder in autumn 2 </a:t>
            </a:r>
          </a:p>
          <a:p>
            <a:endParaRPr lang="en-GB" dirty="0"/>
          </a:p>
        </p:txBody>
      </p:sp>
      <p:sp>
        <p:nvSpPr>
          <p:cNvPr id="3" name="Title 2"/>
          <p:cNvSpPr>
            <a:spLocks noGrp="1"/>
          </p:cNvSpPr>
          <p:nvPr>
            <p:ph type="title"/>
          </p:nvPr>
        </p:nvSpPr>
        <p:spPr/>
        <p:txBody>
          <a:bodyPr>
            <a:normAutofit/>
          </a:bodyPr>
          <a:lstStyle/>
          <a:p>
            <a:r>
              <a:rPr lang="en-GB" u="sng" dirty="0">
                <a:latin typeface="Letter-join 40" pitchFamily="50" charset="0"/>
              </a:rPr>
              <a:t>Homework</a:t>
            </a:r>
          </a:p>
        </p:txBody>
      </p:sp>
    </p:spTree>
    <p:extLst>
      <p:ext uri="{BB962C8B-B14F-4D97-AF65-F5344CB8AC3E}">
        <p14:creationId xmlns:p14="http://schemas.microsoft.com/office/powerpoint/2010/main" val="2626658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3438" y="1988840"/>
            <a:ext cx="8380453" cy="4137323"/>
          </a:xfrm>
        </p:spPr>
        <p:txBody>
          <a:bodyPr>
            <a:normAutofit/>
          </a:bodyPr>
          <a:lstStyle/>
          <a:p>
            <a:pPr marL="0" indent="0">
              <a:buNone/>
            </a:pPr>
            <a:r>
              <a:rPr lang="en-GB" altLang="en-US" dirty="0">
                <a:latin typeface="Letter-join 40" panose="02000805000000020003" pitchFamily="50" charset="0"/>
              </a:rPr>
              <a:t>Everyone at St Teresa’s believes in praising positive behaviour and hard work!</a:t>
            </a:r>
          </a:p>
          <a:p>
            <a:pPr marL="0" indent="0">
              <a:buNone/>
            </a:pPr>
            <a:endParaRPr lang="en-GB" altLang="en-US" dirty="0">
              <a:latin typeface="Letter-join 40" panose="02000805000000020003" pitchFamily="50" charset="0"/>
            </a:endParaRPr>
          </a:p>
          <a:p>
            <a:r>
              <a:rPr lang="en-GB" altLang="en-US" dirty="0">
                <a:latin typeface="Letter-join 40" panose="02000805000000020003" pitchFamily="50" charset="0"/>
              </a:rPr>
              <a:t>Stars of the week certificate</a:t>
            </a:r>
          </a:p>
          <a:p>
            <a:r>
              <a:rPr lang="en-GB" altLang="en-US" dirty="0">
                <a:latin typeface="Letter-join 40" panose="02000805000000020003" pitchFamily="50" charset="0"/>
              </a:rPr>
              <a:t>Personal best certificate</a:t>
            </a:r>
          </a:p>
          <a:p>
            <a:r>
              <a:rPr lang="en-GB" altLang="en-US" dirty="0">
                <a:latin typeface="Letter-join 40" panose="02000805000000020003" pitchFamily="50" charset="0"/>
              </a:rPr>
              <a:t>Role Model badges – Blue or Yellow or Red</a:t>
            </a:r>
          </a:p>
          <a:p>
            <a:r>
              <a:rPr lang="en-GB" altLang="en-US" dirty="0">
                <a:latin typeface="Letter-join 40" panose="02000805000000020003" pitchFamily="50" charset="0"/>
              </a:rPr>
              <a:t>Proud Cloud</a:t>
            </a:r>
          </a:p>
          <a:p>
            <a:r>
              <a:rPr lang="en-GB" altLang="en-US" dirty="0">
                <a:latin typeface="Letter-join 40" panose="02000805000000020003" pitchFamily="50" charset="0"/>
              </a:rPr>
              <a:t>Class dojos</a:t>
            </a:r>
          </a:p>
          <a:p>
            <a:r>
              <a:rPr lang="en-GB" altLang="en-US" dirty="0">
                <a:latin typeface="Letter-join 40" panose="02000805000000020003" pitchFamily="50" charset="0"/>
              </a:rPr>
              <a:t>Phone calls home and praise cards</a:t>
            </a: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416821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060848"/>
            <a:ext cx="8784975" cy="4680520"/>
          </a:xfrm>
        </p:spPr>
        <p:txBody>
          <a:bodyPr>
            <a:normAutofit/>
          </a:bodyPr>
          <a:lstStyle/>
          <a:p>
            <a:r>
              <a:rPr lang="en-GB"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r>
              <a:rPr lang="en-GB"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p:txBody>
      </p:sp>
      <p:sp>
        <p:nvSpPr>
          <p:cNvPr id="3" name="Title 2"/>
          <p:cNvSpPr>
            <a:spLocks noGrp="1"/>
          </p:cNvSpPr>
          <p:nvPr>
            <p:ph type="title"/>
          </p:nvPr>
        </p:nvSpPr>
        <p:spPr/>
        <p:txBody>
          <a:bodyPr/>
          <a:lstStyle/>
          <a:p>
            <a:r>
              <a:rPr lang="en-GB" dirty="0">
                <a:latin typeface="Letter-join 40" panose="02000805000000020003" pitchFamily="50" charset="0"/>
              </a:rPr>
              <a:t>Rewards and Sanctions</a:t>
            </a:r>
          </a:p>
        </p:txBody>
      </p:sp>
    </p:spTree>
    <p:extLst>
      <p:ext uri="{BB962C8B-B14F-4D97-AF65-F5344CB8AC3E}">
        <p14:creationId xmlns:p14="http://schemas.microsoft.com/office/powerpoint/2010/main" val="4033296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988840"/>
            <a:ext cx="7596832" cy="4530832"/>
          </a:xfrm>
        </p:spPr>
        <p:txBody>
          <a:bodyPr>
            <a:normAutofit fontScale="62500" lnSpcReduction="20000"/>
          </a:bodyPr>
          <a:lstStyle/>
          <a:p>
            <a:pPr marL="0" indent="0">
              <a:buNone/>
            </a:pPr>
            <a:r>
              <a:rPr lang="en-GB" altLang="en-US" sz="3300" u="sng" dirty="0">
                <a:latin typeface="Letter-join 40" panose="02000805000000020003" pitchFamily="50" charset="0"/>
              </a:rPr>
              <a:t>Ladder system</a:t>
            </a:r>
          </a:p>
          <a:p>
            <a:r>
              <a:rPr lang="en-GB" altLang="en-US" sz="3300" dirty="0">
                <a:latin typeface="Letter-join 40" panose="02000805000000020003" pitchFamily="50" charset="0"/>
              </a:rPr>
              <a:t>Stage 1 – class teacher</a:t>
            </a:r>
          </a:p>
          <a:p>
            <a:r>
              <a:rPr lang="en-GB" altLang="en-US" sz="3300" dirty="0">
                <a:latin typeface="Letter-join 40" panose="02000805000000020003" pitchFamily="50" charset="0"/>
              </a:rPr>
              <a:t>Stage 2 – class teacher and Key Stage Leader</a:t>
            </a:r>
          </a:p>
          <a:p>
            <a:r>
              <a:rPr lang="en-GB" altLang="en-US" sz="3300" dirty="0">
                <a:latin typeface="Letter-join 40" panose="02000805000000020003" pitchFamily="50" charset="0"/>
              </a:rPr>
              <a:t>Stage 3 – Senior Leader</a:t>
            </a:r>
          </a:p>
          <a:p>
            <a:r>
              <a:rPr lang="en-GB" altLang="en-US" sz="3300" dirty="0">
                <a:latin typeface="Letter-join 40" panose="02000805000000020003" pitchFamily="50" charset="0"/>
              </a:rPr>
              <a:t>Stage 4 – Senior Leader and possible internal exclusion</a:t>
            </a:r>
          </a:p>
          <a:p>
            <a:r>
              <a:rPr lang="en-GB" altLang="en-US" sz="3300" dirty="0">
                <a:latin typeface="Letter-join 40" panose="02000805000000020003" pitchFamily="50" charset="0"/>
              </a:rPr>
              <a:t>Stage 4 – Senior Leader and possible external exclusion</a:t>
            </a:r>
          </a:p>
          <a:p>
            <a:endParaRPr lang="en-GB" altLang="en-US" sz="3300" dirty="0">
              <a:latin typeface="Letter-join 40" panose="02000805000000020003" pitchFamily="50" charset="0"/>
            </a:endParaRPr>
          </a:p>
          <a:p>
            <a:endParaRPr lang="en-GB" altLang="en-US" sz="3300" dirty="0">
              <a:latin typeface="Letter-join 40" panose="02000805000000020003" pitchFamily="50" charset="0"/>
            </a:endParaRPr>
          </a:p>
          <a:p>
            <a:endParaRPr lang="en-GB" altLang="en-US" sz="3300" dirty="0">
              <a:latin typeface="Letter-join 40" panose="02000805000000020003" pitchFamily="50" charset="0"/>
            </a:endParaRPr>
          </a:p>
          <a:p>
            <a:pPr marL="0" indent="0">
              <a:buNone/>
            </a:pPr>
            <a:r>
              <a:rPr lang="en-GB" altLang="en-US" sz="3300" dirty="0">
                <a:latin typeface="Letter-join 40" panose="02000805000000020003" pitchFamily="50" charset="0"/>
              </a:rPr>
              <a:t>Consistent approach throughout the school</a:t>
            </a:r>
          </a:p>
          <a:p>
            <a:pPr marL="0" indent="0">
              <a:buNone/>
            </a:pPr>
            <a:r>
              <a:rPr lang="en-GB" altLang="en-US" sz="3300" dirty="0">
                <a:latin typeface="Letter-join 40" panose="02000805000000020003" pitchFamily="50" charset="0"/>
              </a:rPr>
              <a:t>Working together with parents to support our children</a:t>
            </a:r>
          </a:p>
          <a:p>
            <a:pPr marL="0" indent="0">
              <a:buNone/>
            </a:pPr>
            <a:endParaRPr lang="en-GB" dirty="0"/>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 &amp; Sanctions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3084711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13585" y="4869160"/>
            <a:ext cx="8022911" cy="1877880"/>
          </a:xfrm>
        </p:spPr>
        <p:txBody>
          <a:bodyPr>
            <a:normAutofit/>
          </a:bodyPr>
          <a:lstStyle/>
          <a:p>
            <a:pPr marL="0" indent="0">
              <a:buNone/>
            </a:pPr>
            <a:r>
              <a:rPr lang="en-GB" sz="1800" dirty="0">
                <a:latin typeface="Letter-join 40" panose="02000805000000020003" pitchFamily="50" charset="0"/>
                <a:cs typeface="Calibri" panose="020F0502020204030204" pitchFamily="34" charset="0"/>
              </a:rPr>
              <a:t>1</a:t>
            </a:r>
            <a:r>
              <a:rPr lang="en-GB" sz="1800" baseline="30000" dirty="0">
                <a:latin typeface="Letter-join 40" panose="02000805000000020003" pitchFamily="50" charset="0"/>
                <a:cs typeface="Calibri" panose="020F0502020204030204" pitchFamily="34" charset="0"/>
              </a:rPr>
              <a:t>st</a:t>
            </a:r>
            <a:r>
              <a:rPr lang="en-GB" sz="1800" dirty="0">
                <a:latin typeface="Letter-join 40" panose="02000805000000020003" pitchFamily="50" charset="0"/>
                <a:cs typeface="Calibri" panose="020F0502020204030204" pitchFamily="34" charset="0"/>
              </a:rPr>
              <a:t> point of contact - Class teacher</a:t>
            </a:r>
          </a:p>
          <a:p>
            <a:pPr marL="0" indent="0">
              <a:buNone/>
            </a:pPr>
            <a:r>
              <a:rPr lang="en-GB" sz="1800" dirty="0">
                <a:latin typeface="Letter-join 40" panose="02000805000000020003" pitchFamily="50" charset="0"/>
                <a:cs typeface="Calibri" panose="020F0502020204030204" pitchFamily="34" charset="0"/>
              </a:rPr>
              <a:t>2nd point of contact – Behaviour Lead – Miss Thompson</a:t>
            </a:r>
          </a:p>
          <a:p>
            <a:pPr marL="0" indent="0">
              <a:buNone/>
            </a:pPr>
            <a:r>
              <a:rPr lang="en-GB" sz="1800" dirty="0">
                <a:latin typeface="Letter-join 40" panose="02000805000000020003" pitchFamily="50" charset="0"/>
                <a:cs typeface="Calibri" panose="020F0502020204030204" pitchFamily="34" charset="0"/>
              </a:rPr>
              <a:t>3rd point of contact – Acting Deputy Headteacher – Mrs Wright</a:t>
            </a:r>
          </a:p>
          <a:p>
            <a:pPr marL="0" indent="0">
              <a:buNone/>
            </a:pPr>
            <a:r>
              <a:rPr lang="en-GB" sz="1800" dirty="0">
                <a:latin typeface="Letter-join 40" panose="02000805000000020003" pitchFamily="50" charset="0"/>
                <a:cs typeface="Calibri" panose="020F0502020204030204" pitchFamily="34" charset="0"/>
              </a:rPr>
              <a:t>4</a:t>
            </a:r>
            <a:r>
              <a:rPr lang="en-GB" sz="1800" baseline="30000" dirty="0">
                <a:latin typeface="Letter-join 40" panose="02000805000000020003" pitchFamily="50" charset="0"/>
                <a:cs typeface="Calibri" panose="020F0502020204030204" pitchFamily="34" charset="0"/>
              </a:rPr>
              <a:t>th</a:t>
            </a:r>
            <a:r>
              <a:rPr lang="en-GB" sz="1800" dirty="0">
                <a:latin typeface="Letter-join 40" panose="02000805000000020003" pitchFamily="50" charset="0"/>
                <a:cs typeface="Calibri" panose="020F0502020204030204" pitchFamily="34" charset="0"/>
              </a:rPr>
              <a:t> point of contact - Headteacher – Mrs Brookes </a:t>
            </a:r>
          </a:p>
        </p:txBody>
      </p:sp>
      <p:sp>
        <p:nvSpPr>
          <p:cNvPr id="3" name="Title 2"/>
          <p:cNvSpPr>
            <a:spLocks noGrp="1"/>
          </p:cNvSpPr>
          <p:nvPr>
            <p:ph type="title"/>
          </p:nvPr>
        </p:nvSpPr>
        <p:spPr/>
        <p:txBody>
          <a:bodyPr>
            <a:normAutofit fontScale="90000"/>
          </a:bodyPr>
          <a:lstStyle/>
          <a:p>
            <a:r>
              <a:rPr lang="en-GB" u="sng" dirty="0">
                <a:latin typeface="Letter-join 40" pitchFamily="50" charset="0"/>
              </a:rPr>
              <a:t>Dealing effectively with parental concerns</a:t>
            </a:r>
          </a:p>
        </p:txBody>
      </p:sp>
      <p:sp>
        <p:nvSpPr>
          <p:cNvPr id="4" name="TextBox 3"/>
          <p:cNvSpPr txBox="1"/>
          <p:nvPr/>
        </p:nvSpPr>
        <p:spPr>
          <a:xfrm>
            <a:off x="991065" y="1772816"/>
            <a:ext cx="7340570" cy="4108817"/>
          </a:xfrm>
          <a:prstGeom prst="rect">
            <a:avLst/>
          </a:prstGeom>
          <a:noFill/>
        </p:spPr>
        <p:txBody>
          <a:bodyPr wrap="square" rtlCol="0">
            <a:spAutoFit/>
          </a:bodyPr>
          <a:lstStyle/>
          <a:p>
            <a:pPr>
              <a:lnSpc>
                <a:spcPct val="150000"/>
              </a:lnSpc>
            </a:pPr>
            <a:r>
              <a:rPr lang="en-GB" dirty="0">
                <a:solidFill>
                  <a:schemeClr val="tx2"/>
                </a:solidFill>
                <a:latin typeface="Letter-join 40" panose="02000805000000020003" pitchFamily="50" charset="0"/>
              </a:rPr>
              <a:t>We aim to maintain the high standard of communication between home and school that you expect from us. Please use our school email or phone the Office if you have any queries and the relevant member of staff will get back to you as soon as possible. If you have a concern about your child, please contact the named person in the order below.</a:t>
            </a:r>
          </a:p>
          <a:p>
            <a:pPr>
              <a:lnSpc>
                <a:spcPct val="150000"/>
              </a:lnSpc>
            </a:pPr>
            <a:endParaRPr lang="en-GB" dirty="0">
              <a:solidFill>
                <a:schemeClr val="tx2"/>
              </a:solidFill>
              <a:latin typeface="Letter-join 40" panose="02000805000000020003" pitchFamily="50" charset="0"/>
            </a:endParaRPr>
          </a:p>
          <a:p>
            <a:pPr>
              <a:lnSpc>
                <a:spcPct val="150000"/>
              </a:lnSpc>
            </a:pPr>
            <a:endParaRPr lang="en-GB" dirty="0">
              <a:solidFill>
                <a:schemeClr val="tx2"/>
              </a:solidFill>
              <a:latin typeface="Letter-join 40" panose="02000805000000020003" pitchFamily="50" charset="0"/>
            </a:endParaRPr>
          </a:p>
          <a:p>
            <a:endParaRPr lang="en-GB" dirty="0"/>
          </a:p>
        </p:txBody>
      </p:sp>
    </p:spTree>
    <p:extLst>
      <p:ext uri="{BB962C8B-B14F-4D97-AF65-F5344CB8AC3E}">
        <p14:creationId xmlns:p14="http://schemas.microsoft.com/office/powerpoint/2010/main" val="153168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20000"/>
          </a:bodyPr>
          <a:lstStyle/>
          <a:p>
            <a:pPr marL="0" indent="0">
              <a:buNone/>
            </a:pPr>
            <a:r>
              <a:rPr lang="en-GB" u="sng" dirty="0">
                <a:latin typeface="Letter-join 40" panose="02000805000000020003" pitchFamily="50" charset="0"/>
              </a:rPr>
              <a:t>Your child needs to:</a:t>
            </a:r>
          </a:p>
          <a:p>
            <a:r>
              <a:rPr lang="en-GB" dirty="0">
                <a:latin typeface="Letter-join 40" panose="02000805000000020003" pitchFamily="50" charset="0"/>
              </a:rPr>
              <a:t>Be in school on time</a:t>
            </a:r>
          </a:p>
          <a:p>
            <a:endParaRPr lang="en-GB" dirty="0">
              <a:latin typeface="Letter-join 40" panose="02000805000000020003" pitchFamily="50" charset="0"/>
            </a:endParaRPr>
          </a:p>
          <a:p>
            <a:r>
              <a:rPr lang="en-GB" dirty="0">
                <a:latin typeface="Letter-join 40" panose="02000805000000020003" pitchFamily="50" charset="0"/>
              </a:rPr>
              <a:t>Do their homework</a:t>
            </a:r>
          </a:p>
          <a:p>
            <a:endParaRPr lang="en-GB" dirty="0">
              <a:latin typeface="Letter-join 40" panose="02000805000000020003" pitchFamily="50" charset="0"/>
            </a:endParaRPr>
          </a:p>
          <a:p>
            <a:r>
              <a:rPr lang="en-GB" dirty="0">
                <a:latin typeface="Letter-join 40" panose="02000805000000020003" pitchFamily="50" charset="0"/>
              </a:rPr>
              <a:t>Wear the correct uniform</a:t>
            </a:r>
          </a:p>
          <a:p>
            <a:endParaRPr lang="en-GB" dirty="0">
              <a:latin typeface="Letter-join 40" panose="02000805000000020003" pitchFamily="50" charset="0"/>
            </a:endParaRPr>
          </a:p>
          <a:p>
            <a:r>
              <a:rPr lang="en-GB" dirty="0">
                <a:latin typeface="Letter-join 40" panose="02000805000000020003" pitchFamily="50" charset="0"/>
              </a:rPr>
              <a:t>Respect others at all times in school</a:t>
            </a:r>
          </a:p>
          <a:p>
            <a:endParaRPr lang="en-GB" dirty="0">
              <a:latin typeface="Letter-join 40" panose="02000805000000020003" pitchFamily="50" charset="0"/>
            </a:endParaRPr>
          </a:p>
          <a:p>
            <a:r>
              <a:rPr lang="en-GB" dirty="0">
                <a:latin typeface="Letter-join 40" panose="02000805000000020003" pitchFamily="50" charset="0"/>
              </a:rPr>
              <a:t>Follow our school rules</a:t>
            </a:r>
          </a:p>
          <a:p>
            <a:endParaRPr lang="en-GB" dirty="0">
              <a:latin typeface="Letter-join 40" panose="02000805000000020003" pitchFamily="50" charset="0"/>
            </a:endParaRPr>
          </a:p>
          <a:p>
            <a:pPr marL="0" indent="0">
              <a:buNone/>
            </a:pPr>
            <a:r>
              <a:rPr lang="en-GB" dirty="0">
                <a:latin typeface="Letter-join 40" panose="02000805000000020003" pitchFamily="50" charset="0"/>
              </a:rPr>
              <a:t>#bereadybesafeberepectful</a:t>
            </a: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How can I support my child?</a:t>
            </a:r>
          </a:p>
        </p:txBody>
      </p:sp>
    </p:spTree>
    <p:extLst>
      <p:ext uri="{BB962C8B-B14F-4D97-AF65-F5344CB8AC3E}">
        <p14:creationId xmlns:p14="http://schemas.microsoft.com/office/powerpoint/2010/main" val="1588000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12776"/>
            <a:ext cx="4176463" cy="3240360"/>
          </a:xfrm>
        </p:spPr>
        <p:txBody>
          <a:bodyPr>
            <a:normAutofit fontScale="40000" lnSpcReduction="20000"/>
          </a:bodyPr>
          <a:lstStyle/>
          <a:p>
            <a:pPr marL="0" indent="0">
              <a:buNone/>
            </a:pPr>
            <a:r>
              <a:rPr lang="en-GB" sz="4500" u="sng" dirty="0">
                <a:solidFill>
                  <a:schemeClr val="bg2">
                    <a:lumMod val="25000"/>
                  </a:schemeClr>
                </a:solidFill>
                <a:latin typeface="Letter-join 40" panose="02000805000000020003" pitchFamily="50" charset="0"/>
              </a:rPr>
              <a:t>Uniform:</a:t>
            </a:r>
          </a:p>
          <a:p>
            <a:pPr marL="0" indent="0">
              <a:buNone/>
            </a:pPr>
            <a:endParaRPr lang="en-GB" sz="4500" u="sng" dirty="0">
              <a:solidFill>
                <a:schemeClr val="bg2">
                  <a:lumMod val="25000"/>
                </a:schemeClr>
              </a:solidFill>
              <a:latin typeface="Letter-join 40" panose="02000805000000020003" pitchFamily="50" charset="0"/>
            </a:endParaRPr>
          </a:p>
          <a:p>
            <a:pPr fontAlgn="t"/>
            <a:r>
              <a:rPr lang="en-GB" sz="2900" b="1" dirty="0">
                <a:solidFill>
                  <a:schemeClr val="bg2">
                    <a:lumMod val="25000"/>
                  </a:schemeClr>
                </a:solidFill>
                <a:latin typeface="Letter-join 40" panose="02000805000000020003" pitchFamily="50" charset="0"/>
              </a:rPr>
              <a:t>Winter Uniform</a:t>
            </a:r>
            <a:endParaRPr lang="en-GB" sz="2900" dirty="0">
              <a:solidFill>
                <a:schemeClr val="bg2">
                  <a:lumMod val="25000"/>
                </a:schemeClr>
              </a:solidFill>
              <a:latin typeface="Letter-join 40" panose="02000805000000020003" pitchFamily="50" charset="0"/>
            </a:endParaRPr>
          </a:p>
          <a:p>
            <a:pPr fontAlgn="t"/>
            <a:r>
              <a:rPr lang="en-GB" sz="2900" dirty="0">
                <a:solidFill>
                  <a:schemeClr val="bg2">
                    <a:lumMod val="25000"/>
                  </a:schemeClr>
                </a:solidFill>
                <a:latin typeface="Letter-join 40" panose="02000805000000020003" pitchFamily="50" charset="0"/>
              </a:rPr>
              <a:t> </a:t>
            </a:r>
          </a:p>
          <a:p>
            <a:pPr fontAlgn="t"/>
            <a:r>
              <a:rPr lang="en-GB" sz="2900" dirty="0">
                <a:solidFill>
                  <a:schemeClr val="bg2">
                    <a:lumMod val="25000"/>
                  </a:schemeClr>
                </a:solidFill>
                <a:latin typeface="Letter-join 40" panose="02000805000000020003" pitchFamily="50" charset="0"/>
              </a:rPr>
              <a:t>Navy Blue V-neck Pullover , Cardigan or</a:t>
            </a:r>
          </a:p>
          <a:p>
            <a:pPr fontAlgn="t"/>
            <a:r>
              <a:rPr lang="en-GB" sz="2900" dirty="0">
                <a:solidFill>
                  <a:schemeClr val="bg2">
                    <a:lumMod val="25000"/>
                  </a:schemeClr>
                </a:solidFill>
                <a:latin typeface="Letter-join 40" panose="02000805000000020003" pitchFamily="50" charset="0"/>
              </a:rPr>
              <a:t>V-neck Sweatshirt</a:t>
            </a:r>
          </a:p>
          <a:p>
            <a:pPr fontAlgn="t"/>
            <a:r>
              <a:rPr lang="en-GB" sz="2900" dirty="0">
                <a:solidFill>
                  <a:schemeClr val="bg2">
                    <a:lumMod val="25000"/>
                  </a:schemeClr>
                </a:solidFill>
                <a:latin typeface="Letter-join 40" panose="02000805000000020003" pitchFamily="50" charset="0"/>
              </a:rPr>
              <a:t>Blue Shirt/blouse</a:t>
            </a:r>
          </a:p>
          <a:p>
            <a:pPr fontAlgn="t"/>
            <a:r>
              <a:rPr lang="en-GB" sz="2900" dirty="0">
                <a:solidFill>
                  <a:schemeClr val="bg2">
                    <a:lumMod val="25000"/>
                  </a:schemeClr>
                </a:solidFill>
                <a:latin typeface="Letter-join 40" panose="02000805000000020003" pitchFamily="50" charset="0"/>
              </a:rPr>
              <a:t>Grey Trousers/ Navy blue skirt/pinafore dress</a:t>
            </a:r>
          </a:p>
          <a:p>
            <a:pPr fontAlgn="t"/>
            <a:r>
              <a:rPr lang="en-GB" sz="2900" dirty="0">
                <a:solidFill>
                  <a:schemeClr val="bg2">
                    <a:lumMod val="25000"/>
                  </a:schemeClr>
                </a:solidFill>
                <a:latin typeface="Letter-join 40" panose="02000805000000020003" pitchFamily="50" charset="0"/>
              </a:rPr>
              <a:t>Grey/Black socks/ grey/black/navy tights</a:t>
            </a:r>
          </a:p>
          <a:p>
            <a:pPr fontAlgn="t"/>
            <a:r>
              <a:rPr lang="en-GB" sz="2900" dirty="0">
                <a:solidFill>
                  <a:schemeClr val="bg2">
                    <a:lumMod val="25000"/>
                  </a:schemeClr>
                </a:solidFill>
                <a:latin typeface="Letter-join 40" panose="02000805000000020003" pitchFamily="50" charset="0"/>
              </a:rPr>
              <a:t>Black flat Shoes ( no trainers)</a:t>
            </a:r>
          </a:p>
          <a:p>
            <a:pPr fontAlgn="t"/>
            <a:r>
              <a:rPr lang="en-GB" sz="2900" dirty="0">
                <a:solidFill>
                  <a:schemeClr val="bg2">
                    <a:lumMod val="25000"/>
                  </a:schemeClr>
                </a:solidFill>
                <a:latin typeface="Letter-join 40" panose="02000805000000020003" pitchFamily="50" charset="0"/>
              </a:rPr>
              <a:t>School Tie</a:t>
            </a:r>
          </a:p>
          <a:p>
            <a:pPr fontAlgn="t"/>
            <a:r>
              <a:rPr lang="en-GB" sz="2900" dirty="0">
                <a:solidFill>
                  <a:schemeClr val="bg2">
                    <a:lumMod val="25000"/>
                  </a:schemeClr>
                </a:solidFill>
                <a:latin typeface="Letter-join 40" panose="02000805000000020003" pitchFamily="50" charset="0"/>
              </a:rPr>
              <a:t>Blue hair accessories (small)</a:t>
            </a: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solidFill>
                  <a:schemeClr val="bg2">
                    <a:lumMod val="25000"/>
                  </a:schemeClr>
                </a:solidFill>
                <a:latin typeface="Letter-join 40" panose="02000805000000020003" pitchFamily="50" charset="0"/>
              </a:rPr>
              <a:t>General Reminders</a:t>
            </a:r>
          </a:p>
        </p:txBody>
      </p:sp>
      <p:sp>
        <p:nvSpPr>
          <p:cNvPr id="6" name="TextBox 5"/>
          <p:cNvSpPr txBox="1"/>
          <p:nvPr/>
        </p:nvSpPr>
        <p:spPr>
          <a:xfrm>
            <a:off x="4644008" y="1412776"/>
            <a:ext cx="4176464" cy="2800767"/>
          </a:xfrm>
          <a:prstGeom prst="rect">
            <a:avLst/>
          </a:prstGeom>
          <a:noFill/>
        </p:spPr>
        <p:txBody>
          <a:bodyPr wrap="square" rtlCol="0">
            <a:spAutoFit/>
          </a:bodyPr>
          <a:lstStyle/>
          <a:p>
            <a:pPr fontAlgn="t"/>
            <a:endParaRPr lang="en-GB"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r>
              <a:rPr lang="en-GB" sz="1400" b="1" dirty="0">
                <a:solidFill>
                  <a:schemeClr val="bg2">
                    <a:lumMod val="25000"/>
                  </a:schemeClr>
                </a:solidFill>
                <a:latin typeface="Letter-join 40" panose="02000805000000020003" pitchFamily="50" charset="0"/>
              </a:rPr>
              <a:t>Summer Uniform</a:t>
            </a:r>
          </a:p>
          <a:p>
            <a:pPr fontAlgn="t"/>
            <a:endParaRPr lang="en-GB" sz="1400" dirty="0">
              <a:solidFill>
                <a:schemeClr val="bg2">
                  <a:lumMod val="25000"/>
                </a:schemeClr>
              </a:solidFill>
              <a:latin typeface="Letter-join 40" panose="02000805000000020003" pitchFamily="50" charset="0"/>
            </a:endParaRPr>
          </a:p>
          <a:p>
            <a:pPr fontAlgn="t"/>
            <a:r>
              <a:rPr lang="en-GB" sz="1400" dirty="0">
                <a:solidFill>
                  <a:schemeClr val="bg2">
                    <a:lumMod val="25000"/>
                  </a:schemeClr>
                </a:solidFill>
                <a:latin typeface="Letter-join 40" panose="02000805000000020003" pitchFamily="50" charset="0"/>
              </a:rPr>
              <a:t> </a:t>
            </a:r>
          </a:p>
          <a:p>
            <a:pPr fontAlgn="t"/>
            <a:r>
              <a:rPr lang="en-GB" sz="1400" dirty="0">
                <a:solidFill>
                  <a:schemeClr val="bg2">
                    <a:lumMod val="25000"/>
                  </a:schemeClr>
                </a:solidFill>
                <a:latin typeface="Letter-join 40" panose="02000805000000020003" pitchFamily="50" charset="0"/>
              </a:rPr>
              <a:t>*Grey shorts/ grey/ Navy culottes</a:t>
            </a:r>
          </a:p>
          <a:p>
            <a:pPr fontAlgn="t"/>
            <a:r>
              <a:rPr lang="en-GB" sz="1400" dirty="0">
                <a:solidFill>
                  <a:schemeClr val="bg2">
                    <a:lumMod val="25000"/>
                  </a:schemeClr>
                </a:solidFill>
                <a:latin typeface="Letter-join 40" panose="02000805000000020003" pitchFamily="50" charset="0"/>
              </a:rPr>
              <a:t>*Sky blue Polo Shirt</a:t>
            </a:r>
          </a:p>
          <a:p>
            <a:pPr fontAlgn="t"/>
            <a:r>
              <a:rPr lang="en-GB" sz="1400" dirty="0">
                <a:solidFill>
                  <a:schemeClr val="bg2">
                    <a:lumMod val="25000"/>
                  </a:schemeClr>
                </a:solidFill>
                <a:latin typeface="Letter-join 40" panose="02000805000000020003" pitchFamily="50" charset="0"/>
              </a:rPr>
              <a:t>*Blue and White Checked/Striped Dress/playsuit</a:t>
            </a:r>
          </a:p>
          <a:p>
            <a:pPr fontAlgn="t"/>
            <a:r>
              <a:rPr lang="en-GB" sz="1400" dirty="0">
                <a:solidFill>
                  <a:schemeClr val="bg2">
                    <a:lumMod val="25000"/>
                  </a:schemeClr>
                </a:solidFill>
                <a:latin typeface="Letter-join 40" panose="02000805000000020003" pitchFamily="50" charset="0"/>
              </a:rPr>
              <a:t>*Black flat shoes (no trainers)</a:t>
            </a:r>
          </a:p>
          <a:p>
            <a:pPr fontAlgn="t"/>
            <a:r>
              <a:rPr lang="en-GB" sz="1400" dirty="0">
                <a:solidFill>
                  <a:schemeClr val="bg2">
                    <a:lumMod val="25000"/>
                  </a:schemeClr>
                </a:solidFill>
                <a:latin typeface="Letter-join 40" panose="02000805000000020003" pitchFamily="50" charset="0"/>
              </a:rPr>
              <a:t>Blue hair accessories (small)</a:t>
            </a:r>
          </a:p>
          <a:p>
            <a:endParaRPr lang="en-GB" dirty="0">
              <a:solidFill>
                <a:schemeClr val="bg2">
                  <a:lumMod val="25000"/>
                </a:schemeClr>
              </a:solidFill>
              <a:latin typeface="Letter-join 40" panose="02000805000000020003" pitchFamily="50" charset="0"/>
            </a:endParaRPr>
          </a:p>
        </p:txBody>
      </p:sp>
      <p:sp>
        <p:nvSpPr>
          <p:cNvPr id="7" name="Rectangle 6"/>
          <p:cNvSpPr/>
          <p:nvPr/>
        </p:nvSpPr>
        <p:spPr>
          <a:xfrm>
            <a:off x="539552" y="5081253"/>
            <a:ext cx="8280920" cy="1200329"/>
          </a:xfrm>
          <a:prstGeom prst="rect">
            <a:avLst/>
          </a:prstGeom>
        </p:spPr>
        <p:txBody>
          <a:bodyPr wrap="square">
            <a:spAutoFit/>
          </a:bodyPr>
          <a:lstStyle/>
          <a:p>
            <a:r>
              <a:rPr lang="en-GB" dirty="0">
                <a:solidFill>
                  <a:schemeClr val="bg2">
                    <a:lumMod val="25000"/>
                  </a:schemeClr>
                </a:solidFill>
                <a:latin typeface="Letter-join 40" panose="02000805000000020003" pitchFamily="50" charset="0"/>
              </a:rPr>
              <a:t>Please label ALL uniform, including coats, lunchboxes, PE kits and book bags.</a:t>
            </a:r>
          </a:p>
          <a:p>
            <a:r>
              <a:rPr lang="en-GB" dirty="0">
                <a:solidFill>
                  <a:schemeClr val="bg2">
                    <a:lumMod val="25000"/>
                  </a:schemeClr>
                </a:solidFill>
                <a:latin typeface="Letter-join 40" panose="02000805000000020003" pitchFamily="50" charset="0"/>
              </a:rPr>
              <a:t>No jewellery!</a:t>
            </a:r>
          </a:p>
          <a:p>
            <a:endParaRPr lang="en-GB" dirty="0">
              <a:solidFill>
                <a:schemeClr val="bg2">
                  <a:lumMod val="25000"/>
                </a:schemeClr>
              </a:solidFill>
              <a:latin typeface="Letter-join 40" panose="02000805000000020003" pitchFamily="50" charset="0"/>
            </a:endParaRPr>
          </a:p>
          <a:p>
            <a:r>
              <a:rPr lang="en-GB" dirty="0">
                <a:solidFill>
                  <a:schemeClr val="bg2">
                    <a:lumMod val="25000"/>
                  </a:schemeClr>
                </a:solidFill>
                <a:latin typeface="Letter-join 40" panose="02000805000000020003" pitchFamily="50" charset="0"/>
              </a:rPr>
              <a:t>Pre-worn uniforms available from the school office. Re-label appropriately</a:t>
            </a:r>
          </a:p>
        </p:txBody>
      </p:sp>
    </p:spTree>
    <p:extLst>
      <p:ext uri="{BB962C8B-B14F-4D97-AF65-F5344CB8AC3E}">
        <p14:creationId xmlns:p14="http://schemas.microsoft.com/office/powerpoint/2010/main" val="4214442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a:bodyPr>
          <a:lstStyle/>
          <a:p>
            <a:endParaRPr lang="en-GB" dirty="0">
              <a:latin typeface="Letter-join 40" panose="02000805000000020003" pitchFamily="50" charset="0"/>
            </a:endParaRPr>
          </a:p>
          <a:p>
            <a:r>
              <a:rPr lang="en-GB" dirty="0">
                <a:latin typeface="Letter-join 40" panose="02000805000000020003" pitchFamily="50" charset="0"/>
              </a:rPr>
              <a:t>PE: Monday and Thursday </a:t>
            </a:r>
          </a:p>
          <a:p>
            <a:endParaRPr lang="en-GB" dirty="0">
              <a:latin typeface="Letter-join 40" panose="02000805000000020003" pitchFamily="50" charset="0"/>
            </a:endParaRPr>
          </a:p>
          <a:p>
            <a:r>
              <a:rPr lang="en-GB" dirty="0">
                <a:latin typeface="Letter-join 40" panose="02000805000000020003" pitchFamily="50" charset="0"/>
              </a:rPr>
              <a:t>PE kits should be in a drawstring bag and kept in school until October half term.  Dark tracksuit</a:t>
            </a:r>
          </a:p>
          <a:p>
            <a:endParaRPr lang="en-GB" dirty="0">
              <a:latin typeface="Letter-join 40" panose="02000805000000020003" pitchFamily="50" charset="0"/>
            </a:endParaRPr>
          </a:p>
          <a:p>
            <a:r>
              <a:rPr lang="en-GB" dirty="0">
                <a:latin typeface="Letter-join 40" panose="02000805000000020003" pitchFamily="50" charset="0"/>
              </a:rPr>
              <a:t>Fun and Fitness – Thursday 3.15-4.15  - £2.50 per session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2944040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70000" lnSpcReduction="20000"/>
          </a:bodyPr>
          <a:lstStyle/>
          <a:p>
            <a:r>
              <a:rPr lang="en-GB" dirty="0">
                <a:latin typeface="Letter-join 40" panose="02000805000000020003" pitchFamily="50" charset="0"/>
              </a:rPr>
              <a:t>Water bottles </a:t>
            </a:r>
          </a:p>
          <a:p>
            <a:endParaRPr lang="en-GB" dirty="0">
              <a:latin typeface="Letter-join 40" panose="02000805000000020003" pitchFamily="50" charset="0"/>
            </a:endParaRPr>
          </a:p>
          <a:p>
            <a:r>
              <a:rPr lang="en-GB" dirty="0">
                <a:latin typeface="Letter-join 40" panose="02000805000000020003" pitchFamily="50" charset="0"/>
              </a:rPr>
              <a:t>School Meals - Children can bring a packed lunch or              </a:t>
            </a:r>
          </a:p>
          <a:p>
            <a:pPr marL="0" indent="0">
              <a:buNone/>
            </a:pPr>
            <a:r>
              <a:rPr lang="en-GB" dirty="0">
                <a:latin typeface="Letter-join 40" panose="02000805000000020003" pitchFamily="50" charset="0"/>
              </a:rPr>
              <a:t>    have a hot dinner (£3.10 a day, £15.50 a week). </a:t>
            </a:r>
          </a:p>
          <a:p>
            <a:endParaRPr lang="en-GB" dirty="0">
              <a:latin typeface="Letter-join 40" panose="02000805000000020003" pitchFamily="50" charset="0"/>
            </a:endParaRPr>
          </a:p>
          <a:p>
            <a:r>
              <a:rPr lang="en-GB" dirty="0">
                <a:latin typeface="Letter-join 40" panose="02000805000000020003" pitchFamily="50" charset="0"/>
              </a:rPr>
              <a:t>If you believe you qualify for Free school Meals, please click the link to apply. </a:t>
            </a:r>
          </a:p>
          <a:p>
            <a:endParaRPr lang="en-GB" dirty="0">
              <a:latin typeface="Letter-join 40" panose="02000805000000020003" pitchFamily="50" charset="0"/>
            </a:endParaRPr>
          </a:p>
          <a:p>
            <a:r>
              <a:rPr lang="en-GB" dirty="0">
                <a:latin typeface="Letter-join 40" panose="02000805000000020003" pitchFamily="50" charset="0"/>
              </a:rPr>
              <a:t>Remember to order your child’s lunch on School Grid before school. If you missed the 9am deadline, you can order at the school office before 9.45am.</a:t>
            </a:r>
          </a:p>
          <a:p>
            <a:pPr marL="0" indent="0">
              <a:buNone/>
            </a:pPr>
            <a:endParaRPr lang="en-GB" dirty="0">
              <a:latin typeface="Letter-join 40" panose="02000805000000020003" pitchFamily="50" charset="0"/>
            </a:endParaRPr>
          </a:p>
          <a:p>
            <a:r>
              <a:rPr lang="en-GB" dirty="0">
                <a:latin typeface="Letter-join 40" panose="02000805000000020003" pitchFamily="50" charset="0"/>
              </a:rPr>
              <a:t>School Levy money £10 per family for the year</a:t>
            </a:r>
          </a:p>
          <a:p>
            <a:endParaRPr lang="en-GB" dirty="0">
              <a:latin typeface="Letter-join 40" panose="02000805000000020003" pitchFamily="50" charset="0"/>
            </a:endParaRPr>
          </a:p>
          <a:p>
            <a:r>
              <a:rPr lang="en-GB" dirty="0">
                <a:latin typeface="Letter-join 40" panose="02000805000000020003" pitchFamily="50" charset="0"/>
              </a:rPr>
              <a:t>Milk money £6 for the year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3034182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0CBDD35-A611-4BC4-8A78-8C2F0E127EDD}"/>
              </a:ext>
            </a:extLst>
          </p:cNvPr>
          <p:cNvSpPr>
            <a:spLocks noGrp="1"/>
          </p:cNvSpPr>
          <p:nvPr>
            <p:ph type="title"/>
          </p:nvPr>
        </p:nvSpPr>
        <p:spPr>
          <a:xfrm>
            <a:off x="442545" y="159115"/>
            <a:ext cx="8229600" cy="1252728"/>
          </a:xfrm>
        </p:spPr>
        <p:txBody>
          <a:bodyPr/>
          <a:lstStyle/>
          <a:p>
            <a:r>
              <a:rPr lang="en-GB" dirty="0">
                <a:latin typeface="Letter-join 40" panose="02000805000000020003" pitchFamily="50" charset="0"/>
              </a:rPr>
              <a:t>Autumn Term Topics</a:t>
            </a:r>
          </a:p>
        </p:txBody>
      </p:sp>
      <p:sp>
        <p:nvSpPr>
          <p:cNvPr id="4" name="TextBox 3">
            <a:extLst>
              <a:ext uri="{FF2B5EF4-FFF2-40B4-BE49-F238E27FC236}">
                <a16:creationId xmlns:a16="http://schemas.microsoft.com/office/drawing/2014/main" id="{F3AC1C5D-39D4-45D8-B051-37ABADDC6586}"/>
              </a:ext>
            </a:extLst>
          </p:cNvPr>
          <p:cNvSpPr txBox="1"/>
          <p:nvPr/>
        </p:nvSpPr>
        <p:spPr>
          <a:xfrm>
            <a:off x="507978" y="1566442"/>
            <a:ext cx="2543727" cy="1200329"/>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Creation and Covenant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Prophecy and Promise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p:txBody>
      </p:sp>
      <p:sp>
        <p:nvSpPr>
          <p:cNvPr id="5" name="TextBox 4">
            <a:extLst>
              <a:ext uri="{FF2B5EF4-FFF2-40B4-BE49-F238E27FC236}">
                <a16:creationId xmlns:a16="http://schemas.microsoft.com/office/drawing/2014/main" id="{1FC74C4B-2647-41F7-AA69-C5C73D7ABB19}"/>
              </a:ext>
            </a:extLst>
          </p:cNvPr>
          <p:cNvSpPr txBox="1"/>
          <p:nvPr/>
        </p:nvSpPr>
        <p:spPr>
          <a:xfrm>
            <a:off x="3203848" y="1201274"/>
            <a:ext cx="3024336" cy="1754326"/>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English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Look Up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The Owl who was Afraid of the Dark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Creative writing/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Non-fiction/Poetry</a:t>
            </a: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p:txBody>
      </p:sp>
      <p:sp>
        <p:nvSpPr>
          <p:cNvPr id="6" name="TextBox 5">
            <a:extLst>
              <a:ext uri="{FF2B5EF4-FFF2-40B4-BE49-F238E27FC236}">
                <a16:creationId xmlns:a16="http://schemas.microsoft.com/office/drawing/2014/main" id="{5CBF6113-0C2F-455D-9999-432179E9782A}"/>
              </a:ext>
            </a:extLst>
          </p:cNvPr>
          <p:cNvSpPr txBox="1"/>
          <p:nvPr/>
        </p:nvSpPr>
        <p:spPr>
          <a:xfrm>
            <a:off x="6331766" y="1550342"/>
            <a:ext cx="2304256" cy="1477328"/>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Maths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Place Value, Addition and Subtraction, Shape, Problem Solving </a:t>
            </a:r>
          </a:p>
        </p:txBody>
      </p:sp>
      <p:sp>
        <p:nvSpPr>
          <p:cNvPr id="7" name="TextBox 6">
            <a:extLst>
              <a:ext uri="{FF2B5EF4-FFF2-40B4-BE49-F238E27FC236}">
                <a16:creationId xmlns:a16="http://schemas.microsoft.com/office/drawing/2014/main" id="{E1773D6E-C771-4AB7-AE9E-EA51BDAD4B73}"/>
              </a:ext>
            </a:extLst>
          </p:cNvPr>
          <p:cNvSpPr txBox="1"/>
          <p:nvPr/>
        </p:nvSpPr>
        <p:spPr>
          <a:xfrm>
            <a:off x="3313614" y="3299282"/>
            <a:ext cx="2846528" cy="923330"/>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Science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Animals needs for survival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Materials</a:t>
            </a:r>
          </a:p>
        </p:txBody>
      </p:sp>
      <p:sp>
        <p:nvSpPr>
          <p:cNvPr id="8" name="TextBox 7">
            <a:extLst>
              <a:ext uri="{FF2B5EF4-FFF2-40B4-BE49-F238E27FC236}">
                <a16:creationId xmlns:a16="http://schemas.microsoft.com/office/drawing/2014/main" id="{32078ED9-228B-4B08-892B-0201E43C7BC3}"/>
              </a:ext>
            </a:extLst>
          </p:cNvPr>
          <p:cNvSpPr txBox="1"/>
          <p:nvPr/>
        </p:nvSpPr>
        <p:spPr>
          <a:xfrm>
            <a:off x="6331766" y="3184000"/>
            <a:ext cx="2304256"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History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Great Fire of London</a:t>
            </a:r>
          </a:p>
        </p:txBody>
      </p:sp>
      <p:sp>
        <p:nvSpPr>
          <p:cNvPr id="9" name="TextBox 8">
            <a:extLst>
              <a:ext uri="{FF2B5EF4-FFF2-40B4-BE49-F238E27FC236}">
                <a16:creationId xmlns:a16="http://schemas.microsoft.com/office/drawing/2014/main" id="{BA2D65D5-5ECD-48C4-A7EC-D9F4428826AA}"/>
              </a:ext>
            </a:extLst>
          </p:cNvPr>
          <p:cNvSpPr txBox="1"/>
          <p:nvPr/>
        </p:nvSpPr>
        <p:spPr>
          <a:xfrm>
            <a:off x="875523" y="4164544"/>
            <a:ext cx="2304256" cy="923330"/>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Geography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Continents and Oceans </a:t>
            </a:r>
          </a:p>
        </p:txBody>
      </p:sp>
      <p:sp>
        <p:nvSpPr>
          <p:cNvPr id="10" name="TextBox 9">
            <a:extLst>
              <a:ext uri="{FF2B5EF4-FFF2-40B4-BE49-F238E27FC236}">
                <a16:creationId xmlns:a16="http://schemas.microsoft.com/office/drawing/2014/main" id="{0AAE1019-83DB-4084-8988-D501E34DEEFA}"/>
              </a:ext>
            </a:extLst>
          </p:cNvPr>
          <p:cNvSpPr txBox="1"/>
          <p:nvPr/>
        </p:nvSpPr>
        <p:spPr>
          <a:xfrm>
            <a:off x="290827" y="3010532"/>
            <a:ext cx="2710823" cy="923330"/>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RSHE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What Keeps me Healthy?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Friendship</a:t>
            </a: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p:txBody>
      </p:sp>
      <p:sp>
        <p:nvSpPr>
          <p:cNvPr id="11" name="TextBox 10">
            <a:extLst>
              <a:ext uri="{FF2B5EF4-FFF2-40B4-BE49-F238E27FC236}">
                <a16:creationId xmlns:a16="http://schemas.microsoft.com/office/drawing/2014/main" id="{8E028558-6183-498F-9F80-46E5009A6891}"/>
              </a:ext>
            </a:extLst>
          </p:cNvPr>
          <p:cNvSpPr txBox="1"/>
          <p:nvPr/>
        </p:nvSpPr>
        <p:spPr>
          <a:xfrm>
            <a:off x="3527094" y="4566294"/>
            <a:ext cx="2304256"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PE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Rugby and Fitness</a:t>
            </a:r>
          </a:p>
        </p:txBody>
      </p:sp>
      <p:sp>
        <p:nvSpPr>
          <p:cNvPr id="12" name="TextBox 11">
            <a:extLst>
              <a:ext uri="{FF2B5EF4-FFF2-40B4-BE49-F238E27FC236}">
                <a16:creationId xmlns:a16="http://schemas.microsoft.com/office/drawing/2014/main" id="{E7BB72A3-963F-4A8B-8914-FFF4C97E653F}"/>
              </a:ext>
            </a:extLst>
          </p:cNvPr>
          <p:cNvSpPr txBox="1"/>
          <p:nvPr/>
        </p:nvSpPr>
        <p:spPr>
          <a:xfrm>
            <a:off x="6194392" y="5334673"/>
            <a:ext cx="1875656" cy="923330"/>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Computing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Word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Digital Art</a:t>
            </a:r>
          </a:p>
        </p:txBody>
      </p:sp>
      <p:sp>
        <p:nvSpPr>
          <p:cNvPr id="13" name="TextBox 12">
            <a:extLst>
              <a:ext uri="{FF2B5EF4-FFF2-40B4-BE49-F238E27FC236}">
                <a16:creationId xmlns:a16="http://schemas.microsoft.com/office/drawing/2014/main" id="{E1D10B5C-C574-46DB-838B-E21ECB00F56C}"/>
              </a:ext>
            </a:extLst>
          </p:cNvPr>
          <p:cNvSpPr txBox="1"/>
          <p:nvPr/>
        </p:nvSpPr>
        <p:spPr>
          <a:xfrm>
            <a:off x="6356794" y="4164544"/>
            <a:ext cx="2304256" cy="923330"/>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Music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Hands feet heart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Ho </a:t>
            </a:r>
            <a:r>
              <a:rPr lang="en-GB" dirty="0" err="1">
                <a:solidFill>
                  <a:prstClr val="black"/>
                </a:solidFill>
                <a:latin typeface="Candara"/>
              </a:rPr>
              <a:t>Ho</a:t>
            </a:r>
            <a:r>
              <a:rPr lang="en-GB" dirty="0">
                <a:solidFill>
                  <a:prstClr val="black"/>
                </a:solidFill>
                <a:latin typeface="Candara"/>
              </a:rPr>
              <a:t> </a:t>
            </a:r>
            <a:r>
              <a:rPr lang="en-GB" dirty="0" err="1">
                <a:solidFill>
                  <a:prstClr val="black"/>
                </a:solidFill>
                <a:latin typeface="Candara"/>
              </a:rPr>
              <a:t>Ho</a:t>
            </a: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p:txBody>
      </p:sp>
      <p:sp>
        <p:nvSpPr>
          <p:cNvPr id="14" name="TextBox 13">
            <a:extLst>
              <a:ext uri="{FF2B5EF4-FFF2-40B4-BE49-F238E27FC236}">
                <a16:creationId xmlns:a16="http://schemas.microsoft.com/office/drawing/2014/main" id="{4F9332EA-A4F7-4217-84A7-0C7E2002B05D}"/>
              </a:ext>
            </a:extLst>
          </p:cNvPr>
          <p:cNvSpPr txBox="1"/>
          <p:nvPr/>
        </p:nvSpPr>
        <p:spPr>
          <a:xfrm>
            <a:off x="3835759" y="5473172"/>
            <a:ext cx="1686925"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Art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Drawing </a:t>
            </a:r>
          </a:p>
        </p:txBody>
      </p:sp>
      <p:sp>
        <p:nvSpPr>
          <p:cNvPr id="15" name="TextBox 14">
            <a:extLst>
              <a:ext uri="{FF2B5EF4-FFF2-40B4-BE49-F238E27FC236}">
                <a16:creationId xmlns:a16="http://schemas.microsoft.com/office/drawing/2014/main" id="{09D187F9-C869-464B-A1E8-02F49ADC77F4}"/>
              </a:ext>
            </a:extLst>
          </p:cNvPr>
          <p:cNvSpPr txBox="1"/>
          <p:nvPr/>
        </p:nvSpPr>
        <p:spPr>
          <a:xfrm>
            <a:off x="648830" y="5337794"/>
            <a:ext cx="1954560" cy="1200329"/>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DT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Cooking and Nutrition – balanced diet</a:t>
            </a:r>
            <a:r>
              <a:rPr kumimoji="0" lang="en-GB" sz="1800" b="0" i="0" u="none" strike="noStrike" kern="1200" cap="none" spc="0" normalizeH="0" baseline="0" noProof="0" dirty="0">
                <a:ln>
                  <a:noFill/>
                </a:ln>
                <a:solidFill>
                  <a:prstClr val="black"/>
                </a:solidFill>
                <a:effectLst/>
                <a:uLnTx/>
                <a:uFillTx/>
                <a:latin typeface="Candara"/>
                <a:ea typeface="+mn-ea"/>
                <a:cs typeface="+mn-cs"/>
              </a:rPr>
              <a:t> </a:t>
            </a:r>
          </a:p>
        </p:txBody>
      </p:sp>
    </p:spTree>
    <p:extLst>
      <p:ext uri="{BB962C8B-B14F-4D97-AF65-F5344CB8AC3E}">
        <p14:creationId xmlns:p14="http://schemas.microsoft.com/office/powerpoint/2010/main" val="1890226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latin typeface="Letter-join 40" panose="02000805000000020003" pitchFamily="50" charset="0"/>
              </a:rPr>
              <a:t>If you still have any questions about ‘How we do it at St Teresa’s’, please don’t hesitate to contact us via the school office or email.</a:t>
            </a:r>
          </a:p>
          <a:p>
            <a:endParaRPr lang="en-GB" dirty="0">
              <a:latin typeface="Letter-join 40" panose="02000805000000020003" pitchFamily="50" charset="0"/>
            </a:endParaRPr>
          </a:p>
          <a:p>
            <a:pPr marL="0" indent="0">
              <a:buNone/>
            </a:pPr>
            <a:r>
              <a:rPr lang="en-GB" dirty="0">
                <a:latin typeface="Letter-join 40" panose="02000805000000020003" pitchFamily="50" charset="0"/>
              </a:rPr>
              <a:t>Mrs Burrows</a:t>
            </a:r>
          </a:p>
        </p:txBody>
      </p:sp>
      <p:sp>
        <p:nvSpPr>
          <p:cNvPr id="3" name="Title 2"/>
          <p:cNvSpPr>
            <a:spLocks noGrp="1"/>
          </p:cNvSpPr>
          <p:nvPr>
            <p:ph type="title"/>
          </p:nvPr>
        </p:nvSpPr>
        <p:spPr/>
        <p:txBody>
          <a:bodyPr/>
          <a:lstStyle/>
          <a:p>
            <a:r>
              <a:rPr lang="en-GB" dirty="0">
                <a:latin typeface="Letter-join 40" panose="02000805000000020003" pitchFamily="50" charset="0"/>
              </a:rPr>
              <a:t>Any questions?</a:t>
            </a:r>
          </a:p>
        </p:txBody>
      </p:sp>
    </p:spTree>
    <p:extLst>
      <p:ext uri="{BB962C8B-B14F-4D97-AF65-F5344CB8AC3E}">
        <p14:creationId xmlns:p14="http://schemas.microsoft.com/office/powerpoint/2010/main" val="3386800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3" ma:contentTypeDescription="Create a new document." ma:contentTypeScope="" ma:versionID="10363983bc18898756d808d8603faf02">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50d27933ea64211adfe0fe831c7dbaf4"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f93f3264-3b15-4307-a735-bfa3536ec467" xsi:nil="true"/>
    <lcf76f155ced4ddcb4097134ff3c332f xmlns="4b989610-d74b-44c1-b52e-1d9dc3efc54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C4D2A5-4085-48FC-AA15-E1BC255EA123}">
  <ds:schemaRefs>
    <ds:schemaRef ds:uri="http://schemas.microsoft.com/sharepoint/v3/contenttype/forms"/>
  </ds:schemaRefs>
</ds:datastoreItem>
</file>

<file path=customXml/itemProps2.xml><?xml version="1.0" encoding="utf-8"?>
<ds:datastoreItem xmlns:ds="http://schemas.openxmlformats.org/officeDocument/2006/customXml" ds:itemID="{6E17C138-6333-4FE1-A9D8-154015831033}"/>
</file>

<file path=customXml/itemProps3.xml><?xml version="1.0" encoding="utf-8"?>
<ds:datastoreItem xmlns:ds="http://schemas.openxmlformats.org/officeDocument/2006/customXml" ds:itemID="{AF945606-F9E8-4AD0-BA58-26474C9FC82A}">
  <ds:schemaRefs>
    <ds:schemaRef ds:uri="http://purl.org/dc/dcmitype/"/>
    <ds:schemaRef ds:uri="http://schemas.microsoft.com/office/infopath/2007/PartnerControls"/>
    <ds:schemaRef ds:uri="http://purl.org/dc/elements/1.1/"/>
    <ds:schemaRef ds:uri="http://schemas.microsoft.com/office/2006/metadata/properties"/>
    <ds:schemaRef ds:uri="4b989610-d74b-44c1-b52e-1d9dc3efc540"/>
    <ds:schemaRef ds:uri="http://purl.org/dc/terms/"/>
    <ds:schemaRef ds:uri="http://schemas.microsoft.com/office/2006/documentManagement/types"/>
    <ds:schemaRef ds:uri="http://schemas.openxmlformats.org/package/2006/metadata/core-properties"/>
    <ds:schemaRef ds:uri="f93f3264-3b15-4307-a735-bfa3536ec46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Waveform</Template>
  <TotalTime>1017</TotalTime>
  <Words>1121</Words>
  <Application>Microsoft Office PowerPoint</Application>
  <PresentationFormat>On-screen Show (4:3)</PresentationFormat>
  <Paragraphs>190</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Candara</vt:lpstr>
      <vt:lpstr>Letter-join 40</vt:lpstr>
      <vt:lpstr>Symbol</vt:lpstr>
      <vt:lpstr>Wingdings</vt:lpstr>
      <vt:lpstr>Waveform</vt:lpstr>
      <vt:lpstr>Year 2 Expectations </vt:lpstr>
      <vt:lpstr>        Meet the Teacher!  Class teacher   Mrs Burrows    Teaching Assistant Miss Perry  </vt:lpstr>
      <vt:lpstr>Welcome</vt:lpstr>
      <vt:lpstr>How do we do it at St Teresa’s?</vt:lpstr>
      <vt:lpstr>Mission Statement  </vt:lpstr>
      <vt:lpstr>Code of Conduct</vt:lpstr>
      <vt:lpstr>Starting Times </vt:lpstr>
      <vt:lpstr>Catholic Life</vt:lpstr>
      <vt:lpstr>Positive Mental Health and Wellbeing</vt:lpstr>
      <vt:lpstr>Year 2 expectations</vt:lpstr>
      <vt:lpstr>Homework</vt:lpstr>
      <vt:lpstr>Rewards </vt:lpstr>
      <vt:lpstr>Rewards and Sanctions</vt:lpstr>
      <vt:lpstr>Rewards &amp; Sanctions </vt:lpstr>
      <vt:lpstr>Dealing effectively with parental concerns</vt:lpstr>
      <vt:lpstr>How can I support my child?</vt:lpstr>
      <vt:lpstr>General Reminders</vt:lpstr>
      <vt:lpstr>General Reminders</vt:lpstr>
      <vt:lpstr>General Reminders</vt:lpstr>
      <vt:lpstr>Autumn Term Topics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&amp; 2  Parent  Welcome meeting</dc:title>
  <dc:creator>y1</dc:creator>
  <cp:lastModifiedBy>Catherine Burrows</cp:lastModifiedBy>
  <cp:revision>65</cp:revision>
  <cp:lastPrinted>2019-09-10T15:15:18Z</cp:lastPrinted>
  <dcterms:created xsi:type="dcterms:W3CDTF">2015-09-18T13:33:11Z</dcterms:created>
  <dcterms:modified xsi:type="dcterms:W3CDTF">2025-09-12T15:27:29Z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0x010100C253B6E4A1CB1846936E2989CF9ED978</vt:lpwstr>
  </property>
  <property fmtid="{D5CDD505-2E9C-101B-9397-08002B2CF9AE}" pid="3" name="Order">
    <vt:r8>11436800</vt:r8>
  </property>
</Properties>
</file>