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4"/>
  </p:sldMasterIdLst>
  <p:handoutMasterIdLst>
    <p:handoutMasterId r:id="rId28"/>
  </p:handoutMasterIdLst>
  <p:sldIdLst>
    <p:sldId id="256" r:id="rId5"/>
    <p:sldId id="289" r:id="rId6"/>
    <p:sldId id="284" r:id="rId7"/>
    <p:sldId id="286" r:id="rId8"/>
    <p:sldId id="262" r:id="rId9"/>
    <p:sldId id="266" r:id="rId10"/>
    <p:sldId id="281" r:id="rId11"/>
    <p:sldId id="295" r:id="rId12"/>
    <p:sldId id="283" r:id="rId13"/>
    <p:sldId id="290" r:id="rId14"/>
    <p:sldId id="272" r:id="rId15"/>
    <p:sldId id="265" r:id="rId16"/>
    <p:sldId id="285" r:id="rId17"/>
    <p:sldId id="296" r:id="rId18"/>
    <p:sldId id="275" r:id="rId19"/>
    <p:sldId id="297" r:id="rId20"/>
    <p:sldId id="270" r:id="rId21"/>
    <p:sldId id="258" r:id="rId22"/>
    <p:sldId id="278" r:id="rId23"/>
    <p:sldId id="280" r:id="rId24"/>
    <p:sldId id="294" r:id="rId25"/>
    <p:sldId id="291" r:id="rId26"/>
    <p:sldId id="292" r:id="rId2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1" d="100"/>
          <a:sy n="81" d="100"/>
        </p:scale>
        <p:origin x="1498" y="62"/>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la Thompson" userId="2747524b-a2cb-447b-b2e1-b0d33baf4ccc" providerId="ADAL" clId="{7AB90560-84E4-4192-A4FF-4DAA46EBE0EE}"/>
    <pc:docChg chg="custSel modSld sldOrd">
      <pc:chgData name="Nicola Thompson" userId="2747524b-a2cb-447b-b2e1-b0d33baf4ccc" providerId="ADAL" clId="{7AB90560-84E4-4192-A4FF-4DAA46EBE0EE}" dt="2023-09-11T11:53:17.516" v="6"/>
      <pc:docMkLst>
        <pc:docMk/>
      </pc:docMkLst>
      <pc:sldChg chg="modSp mod">
        <pc:chgData name="Nicola Thompson" userId="2747524b-a2cb-447b-b2e1-b0d33baf4ccc" providerId="ADAL" clId="{7AB90560-84E4-4192-A4FF-4DAA46EBE0EE}" dt="2023-09-11T11:53:12.064" v="4" actId="1076"/>
        <pc:sldMkLst>
          <pc:docMk/>
          <pc:sldMk cId="876551981" sldId="262"/>
        </pc:sldMkLst>
        <pc:spChg chg="mod">
          <ac:chgData name="Nicola Thompson" userId="2747524b-a2cb-447b-b2e1-b0d33baf4ccc" providerId="ADAL" clId="{7AB90560-84E4-4192-A4FF-4DAA46EBE0EE}" dt="2023-09-11T11:53:12.064" v="4" actId="1076"/>
          <ac:spMkLst>
            <pc:docMk/>
            <pc:sldMk cId="876551981" sldId="262"/>
            <ac:spMk id="2" creationId="{00000000-0000-0000-0000-000000000000}"/>
          </ac:spMkLst>
        </pc:spChg>
      </pc:sldChg>
      <pc:sldChg chg="ord">
        <pc:chgData name="Nicola Thompson" userId="2747524b-a2cb-447b-b2e1-b0d33baf4ccc" providerId="ADAL" clId="{7AB90560-84E4-4192-A4FF-4DAA46EBE0EE}" dt="2023-09-11T11:53:17.516" v="6"/>
        <pc:sldMkLst>
          <pc:docMk/>
          <pc:sldMk cId="3792146713" sldId="28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E1D20700-B19E-420B-931D-B0B10C0682C2}" type="datetimeFigureOut">
              <a:rPr lang="en-GB" smtClean="0"/>
              <a:t>11/09/2023</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9F509531-EF69-4E46-B597-2EE58043DBA0}" type="slidenum">
              <a:rPr lang="en-GB" smtClean="0"/>
              <a:t>‹#›</a:t>
            </a:fld>
            <a:endParaRPr lang="en-GB"/>
          </a:p>
        </p:txBody>
      </p:sp>
    </p:spTree>
    <p:extLst>
      <p:ext uri="{BB962C8B-B14F-4D97-AF65-F5344CB8AC3E}">
        <p14:creationId xmlns:p14="http://schemas.microsoft.com/office/powerpoint/2010/main" val="209330721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B53236-C112-4299-98D7-2314CA89CA1B}"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B53236-C112-4299-98D7-2314CA89CA1B}"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B53236-C112-4299-98D7-2314CA89CA1B}"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DB53236-C112-4299-98D7-2314CA89CA1B}" type="datetimeFigureOut">
              <a:rPr lang="en-GB" smtClean="0"/>
              <a:t>11/09/2023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B53236-C112-4299-98D7-2314CA89CA1B}" type="datetimeFigureOut">
              <a:rPr lang="en-GB" smtClean="0"/>
              <a:t>11/09/2023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DB53236-C112-4299-98D7-2314CA89CA1B}" type="datetimeFigureOut">
              <a:rPr lang="en-GB" smtClean="0"/>
              <a:t>11/09/2023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2DB53236-C112-4299-98D7-2314CA89CA1B}" type="datetimeFigureOut">
              <a:rPr lang="en-GB" smtClean="0"/>
              <a:t>11/09/2023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2DB53236-C112-4299-98D7-2314CA89CA1B}" type="datetimeFigureOut">
              <a:rPr lang="en-GB" smtClean="0"/>
              <a:t>11/09/2023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B53236-C112-4299-98D7-2314CA89CA1B}" type="datetimeFigureOut">
              <a:rPr lang="en-GB" smtClean="0"/>
              <a:t>11/09/2023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B53236-C112-4299-98D7-2314CA89CA1B}"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DB53236-C112-4299-98D7-2314CA89CA1B}"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2DB53236-C112-4299-98D7-2314CA89CA1B}" type="datetimeFigureOut">
              <a:rPr lang="en-GB" smtClean="0"/>
              <a:t>11/09/2023</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514759EA-7416-464D-99FD-DF9F83EFFC97}" type="slidenum">
              <a:rPr lang="en-GB" smtClean="0"/>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611560" y="188640"/>
            <a:ext cx="7772400" cy="1780108"/>
          </a:xfrm>
        </p:spPr>
        <p:txBody>
          <a:bodyPr/>
          <a:lstStyle/>
          <a:p>
            <a:r>
              <a:rPr lang="en-GB"/>
              <a:t>Year 6 </a:t>
            </a:r>
            <a:r>
              <a:rPr lang="en-GB" dirty="0"/>
              <a:t>Expectations </a:t>
            </a:r>
          </a:p>
        </p:txBody>
      </p:sp>
      <p:pic>
        <p:nvPicPr>
          <p:cNvPr id="1026" name="Picture 2" descr="St Teresa&amp;#39;s Catholic Primary School (@TeresaCatholic) | Twit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3534" y="2204864"/>
            <a:ext cx="4068452" cy="4068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702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10800000" flipV="1">
            <a:off x="683568" y="2204864"/>
            <a:ext cx="7704856" cy="4176464"/>
          </a:xfrm>
        </p:spPr>
        <p:txBody>
          <a:bodyPr>
            <a:normAutofit fontScale="90000"/>
          </a:bodyPr>
          <a:lstStyle/>
          <a:p>
            <a:pPr algn="l"/>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u="sng" dirty="0">
                <a:latin typeface="Letter-join 40" panose="02000805000000020003" pitchFamily="50" charset="0"/>
              </a:rPr>
            </a:br>
            <a:r>
              <a:rPr lang="en-GB" u="sng" dirty="0">
                <a:latin typeface="Letter-join 40" panose="02000805000000020003" pitchFamily="50" charset="0"/>
              </a:rPr>
              <a:t>Meet the Teacher!</a:t>
            </a:r>
            <a:br>
              <a:rPr lang="en-GB" dirty="0">
                <a:latin typeface="Letter-join 40" panose="02000805000000020003" pitchFamily="50" charset="0"/>
              </a:rPr>
            </a:br>
            <a:br>
              <a:rPr lang="en-GB" dirty="0">
                <a:latin typeface="Letter-join 40" panose="02000805000000020003" pitchFamily="50" charset="0"/>
              </a:rPr>
            </a:br>
            <a:r>
              <a:rPr lang="en-GB" sz="4000" u="sng" dirty="0">
                <a:solidFill>
                  <a:srgbClr val="002060"/>
                </a:solidFill>
                <a:latin typeface="Letter-join 40" panose="02000805000000020003" pitchFamily="50" charset="0"/>
              </a:rPr>
              <a:t>Class teacher </a:t>
            </a:r>
            <a:br>
              <a:rPr lang="en-GB" sz="4000"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Miss Thompson</a:t>
            </a:r>
            <a:br>
              <a:rPr lang="en-GB" sz="4000" dirty="0">
                <a:solidFill>
                  <a:srgbClr val="002060"/>
                </a:solidFill>
                <a:latin typeface="Letter-join 40" panose="02000805000000020003" pitchFamily="50" charset="0"/>
              </a:rPr>
            </a:br>
            <a:br>
              <a:rPr lang="en-GB" sz="4000" dirty="0">
                <a:solidFill>
                  <a:srgbClr val="002060"/>
                </a:solidFill>
                <a:latin typeface="Letter-join 40" panose="02000805000000020003" pitchFamily="50" charset="0"/>
              </a:rPr>
            </a:br>
            <a:r>
              <a:rPr lang="en-GB" sz="4000" u="sng" dirty="0">
                <a:solidFill>
                  <a:srgbClr val="002060"/>
                </a:solidFill>
                <a:latin typeface="Letter-join 40" panose="02000805000000020003" pitchFamily="50" charset="0"/>
              </a:rPr>
              <a:t>Teaching Assistant</a:t>
            </a:r>
            <a:br>
              <a:rPr lang="en-GB" sz="4000"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Mrs </a:t>
            </a:r>
            <a:r>
              <a:rPr lang="en-GB" sz="4000" dirty="0" err="1">
                <a:solidFill>
                  <a:srgbClr val="002060"/>
                </a:solidFill>
                <a:latin typeface="Letter-join 40" panose="02000805000000020003" pitchFamily="50" charset="0"/>
              </a:rPr>
              <a:t>VanDenBossche</a:t>
            </a:r>
            <a:br>
              <a:rPr lang="en-GB" sz="4000" dirty="0">
                <a:solidFill>
                  <a:schemeClr val="tx2">
                    <a:lumMod val="75000"/>
                  </a:schemeClr>
                </a:solidFill>
                <a:latin typeface="Letter-join 40" panose="02000805000000020003" pitchFamily="50" charset="0"/>
              </a:rPr>
            </a:br>
            <a:br>
              <a:rPr lang="en-GB" sz="4800" dirty="0">
                <a:latin typeface="Letter-join 40" panose="02000805000000020003" pitchFamily="50" charset="0"/>
              </a:rPr>
            </a:br>
            <a:endParaRPr lang="en-GB" sz="4800" dirty="0">
              <a:latin typeface="Letter-join 40" panose="02000805000000020003" pitchFamily="50" charset="0"/>
            </a:endParaRPr>
          </a:p>
        </p:txBody>
      </p:sp>
    </p:spTree>
    <p:extLst>
      <p:ext uri="{BB962C8B-B14F-4D97-AF65-F5344CB8AC3E}">
        <p14:creationId xmlns:p14="http://schemas.microsoft.com/office/powerpoint/2010/main" val="3792146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2060848"/>
            <a:ext cx="8712967" cy="4464496"/>
          </a:xfrm>
        </p:spPr>
        <p:txBody>
          <a:bodyPr>
            <a:normAutofit fontScale="85000" lnSpcReduction="10000"/>
          </a:bodyPr>
          <a:lstStyle/>
          <a:p>
            <a:pPr marL="0" indent="0">
              <a:lnSpc>
                <a:spcPct val="170000"/>
              </a:lnSpc>
              <a:buNone/>
            </a:pPr>
            <a:r>
              <a:rPr lang="en-GB" dirty="0">
                <a:latin typeface="Letter-join 40" panose="02000805000000020003" pitchFamily="50" charset="0"/>
              </a:rPr>
              <a:t>Throughout the year, information will be sent home via:</a:t>
            </a:r>
          </a:p>
          <a:p>
            <a:pPr marL="0" indent="0">
              <a:lnSpc>
                <a:spcPct val="170000"/>
              </a:lnSpc>
              <a:buNone/>
            </a:pPr>
            <a:r>
              <a:rPr lang="en-GB" dirty="0">
                <a:latin typeface="Letter-join 40" panose="02000805000000020003" pitchFamily="50" charset="0"/>
              </a:rPr>
              <a:t>The school website - https://www.st-teresas.st-helens.sch.uk/</a:t>
            </a:r>
          </a:p>
          <a:p>
            <a:pPr marL="0" indent="0">
              <a:lnSpc>
                <a:spcPct val="170000"/>
              </a:lnSpc>
              <a:buNone/>
            </a:pPr>
            <a:r>
              <a:rPr lang="en-GB" dirty="0">
                <a:latin typeface="Letter-join 40" panose="02000805000000020003" pitchFamily="50" charset="0"/>
              </a:rPr>
              <a:t>Weekly newsletter</a:t>
            </a:r>
          </a:p>
          <a:p>
            <a:pPr marL="0" indent="0">
              <a:lnSpc>
                <a:spcPct val="170000"/>
              </a:lnSpc>
              <a:buNone/>
            </a:pPr>
            <a:r>
              <a:rPr lang="en-GB" dirty="0" err="1">
                <a:latin typeface="Letter-join 40" panose="02000805000000020003" pitchFamily="50" charset="0"/>
              </a:rPr>
              <a:t>Parentmail</a:t>
            </a:r>
            <a:endParaRPr lang="en-GB" dirty="0">
              <a:latin typeface="Letter-join 40" panose="02000805000000020003" pitchFamily="50" charset="0"/>
            </a:endParaRPr>
          </a:p>
          <a:p>
            <a:pPr marL="0" indent="0">
              <a:lnSpc>
                <a:spcPct val="170000"/>
              </a:lnSpc>
              <a:buNone/>
            </a:pPr>
            <a:r>
              <a:rPr lang="en-GB" dirty="0">
                <a:latin typeface="Letter-join 40" panose="02000805000000020003" pitchFamily="50" charset="0"/>
              </a:rPr>
              <a:t>Text </a:t>
            </a:r>
          </a:p>
          <a:p>
            <a:pPr marL="0" indent="0">
              <a:lnSpc>
                <a:spcPct val="170000"/>
              </a:lnSpc>
              <a:buNone/>
            </a:pPr>
            <a:r>
              <a:rPr lang="en-GB" dirty="0">
                <a:latin typeface="Letter-join 40" panose="02000805000000020003" pitchFamily="50" charset="0"/>
              </a:rPr>
              <a:t>The Year 6 class page – </a:t>
            </a:r>
          </a:p>
          <a:p>
            <a:pPr marL="0" indent="0">
              <a:lnSpc>
                <a:spcPct val="170000"/>
              </a:lnSpc>
              <a:buNone/>
            </a:pPr>
            <a:r>
              <a:rPr lang="en-GB" dirty="0">
                <a:latin typeface="Letter-join 40" panose="02000805000000020003" pitchFamily="50" charset="0"/>
              </a:rPr>
              <a:t>Please check your emails, texts and the school website daily for any new information</a:t>
            </a:r>
          </a:p>
        </p:txBody>
      </p:sp>
      <p:sp>
        <p:nvSpPr>
          <p:cNvPr id="3" name="Title 2"/>
          <p:cNvSpPr>
            <a:spLocks noGrp="1"/>
          </p:cNvSpPr>
          <p:nvPr>
            <p:ph type="title"/>
          </p:nvPr>
        </p:nvSpPr>
        <p:spPr/>
        <p:txBody>
          <a:bodyPr/>
          <a:lstStyle/>
          <a:p>
            <a:r>
              <a:rPr lang="en-GB" dirty="0">
                <a:latin typeface="Letter-join 40" panose="02000805000000020003" pitchFamily="50" charset="0"/>
              </a:rPr>
              <a:t>Welcome</a:t>
            </a:r>
          </a:p>
        </p:txBody>
      </p:sp>
    </p:spTree>
    <p:extLst>
      <p:ext uri="{BB962C8B-B14F-4D97-AF65-F5344CB8AC3E}">
        <p14:creationId xmlns:p14="http://schemas.microsoft.com/office/powerpoint/2010/main" val="736150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6600" dirty="0">
                <a:latin typeface="Letter-join 40" panose="02000805000000020003" pitchFamily="50" charset="0"/>
              </a:rPr>
              <a:t>How do we do it at St Teresa’s?</a:t>
            </a:r>
          </a:p>
        </p:txBody>
      </p:sp>
      <p:sp>
        <p:nvSpPr>
          <p:cNvPr id="3" name="Subtitle 2"/>
          <p:cNvSpPr>
            <a:spLocks noGrp="1"/>
          </p:cNvSpPr>
          <p:nvPr>
            <p:ph type="subTitle" idx="1"/>
          </p:nvPr>
        </p:nvSpPr>
        <p:spPr/>
        <p:txBody>
          <a:bodyPr>
            <a:normAutofit/>
          </a:bodyPr>
          <a:lstStyle/>
          <a:p>
            <a:r>
              <a:rPr lang="en-GB" sz="5400" dirty="0">
                <a:latin typeface="Letter-join 40" panose="02000805000000020003" pitchFamily="50" charset="0"/>
              </a:rPr>
              <a:t>#</a:t>
            </a:r>
            <a:r>
              <a:rPr lang="en-GB" sz="5400" dirty="0" err="1">
                <a:latin typeface="Letter-join 40" panose="02000805000000020003" pitchFamily="50" charset="0"/>
              </a:rPr>
              <a:t>TeamTeresa</a:t>
            </a:r>
            <a:endParaRPr lang="en-GB" sz="5400" dirty="0">
              <a:latin typeface="Letter-join 40" panose="02000805000000020003" pitchFamily="50" charset="0"/>
            </a:endParaRPr>
          </a:p>
        </p:txBody>
      </p:sp>
    </p:spTree>
    <p:extLst>
      <p:ext uri="{BB962C8B-B14F-4D97-AF65-F5344CB8AC3E}">
        <p14:creationId xmlns:p14="http://schemas.microsoft.com/office/powerpoint/2010/main" val="4079729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64633" y="2276872"/>
            <a:ext cx="7814733" cy="4464496"/>
          </a:xfrm>
        </p:spPr>
        <p:txBody>
          <a:bodyPr>
            <a:normAutofit fontScale="70000" lnSpcReduction="20000"/>
          </a:bodyPr>
          <a:lstStyle/>
          <a:p>
            <a:pPr marL="0" indent="0" algn="ctr">
              <a:lnSpc>
                <a:spcPct val="160000"/>
              </a:lnSpc>
              <a:buNone/>
            </a:pPr>
            <a:r>
              <a:rPr lang="en-GB" sz="4800" dirty="0">
                <a:latin typeface="Letter-join 40" panose="02000805000000020003" pitchFamily="50" charset="0"/>
              </a:rPr>
              <a:t>A welcoming family of God, growing and achieving together with Jesus at our side.</a:t>
            </a:r>
          </a:p>
          <a:p>
            <a:pPr marL="0" indent="0" algn="ctr">
              <a:lnSpc>
                <a:spcPct val="160000"/>
              </a:lnSpc>
              <a:buNone/>
            </a:pPr>
            <a:r>
              <a:rPr lang="en-GB" sz="4800" dirty="0">
                <a:latin typeface="Letter-join 40" panose="02000805000000020003" pitchFamily="50" charset="0"/>
              </a:rPr>
              <a:t>“I am the vine, you are the branches”.</a:t>
            </a:r>
            <a:endParaRPr lang="en-GB" dirty="0">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Mission Statement </a:t>
            </a:r>
            <a:br>
              <a:rPr lang="en-GB" dirty="0">
                <a:latin typeface="Letter-join 40" panose="02000805000000020003" pitchFamily="50" charset="0"/>
              </a:rPr>
            </a:br>
            <a:endParaRPr lang="en-GB" sz="2700" dirty="0">
              <a:latin typeface="Letter-join 40" panose="02000805000000020003" pitchFamily="50" charset="0"/>
            </a:endParaRPr>
          </a:p>
        </p:txBody>
      </p:sp>
    </p:spTree>
    <p:extLst>
      <p:ext uri="{BB962C8B-B14F-4D97-AF65-F5344CB8AC3E}">
        <p14:creationId xmlns:p14="http://schemas.microsoft.com/office/powerpoint/2010/main" val="8765519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9592" y="2204864"/>
            <a:ext cx="7416824" cy="3816424"/>
          </a:xfrm>
        </p:spPr>
        <p:txBody>
          <a:bodyPr>
            <a:normAutofit fontScale="92500" lnSpcReduction="10000"/>
          </a:bodyPr>
          <a:lstStyle/>
          <a:p>
            <a:pPr marL="0" indent="0">
              <a:buNone/>
            </a:pPr>
            <a:r>
              <a:rPr lang="en-GB" dirty="0">
                <a:latin typeface="Letter-join 40" panose="02000805000000020003" pitchFamily="50" charset="0"/>
              </a:rPr>
              <a:t>As part of God’s family: </a:t>
            </a:r>
          </a:p>
          <a:p>
            <a:r>
              <a:rPr lang="en-GB" dirty="0">
                <a:latin typeface="Letter-join 40" panose="02000805000000020003" pitchFamily="50" charset="0"/>
              </a:rPr>
              <a:t>We celebrate differences and diversity </a:t>
            </a:r>
          </a:p>
          <a:p>
            <a:r>
              <a:rPr lang="en-GB" b="1" dirty="0">
                <a:latin typeface="Letter-join 40" panose="02000805000000020003" pitchFamily="50" charset="0"/>
              </a:rPr>
              <a:t>We all matter </a:t>
            </a:r>
            <a:endParaRPr lang="en-GB" dirty="0">
              <a:latin typeface="Letter-join 40" panose="02000805000000020003" pitchFamily="50" charset="0"/>
            </a:endParaRPr>
          </a:p>
          <a:p>
            <a:r>
              <a:rPr lang="en-GB" dirty="0">
                <a:latin typeface="Letter-join 40" panose="02000805000000020003" pitchFamily="50" charset="0"/>
              </a:rPr>
              <a:t>We respect each other by listening </a:t>
            </a:r>
          </a:p>
          <a:p>
            <a:r>
              <a:rPr lang="en-GB" b="1" dirty="0">
                <a:latin typeface="Letter-join 40" panose="02000805000000020003" pitchFamily="50" charset="0"/>
              </a:rPr>
              <a:t>We all have a voice </a:t>
            </a:r>
            <a:endParaRPr lang="en-GB" dirty="0">
              <a:latin typeface="Letter-join 40" panose="02000805000000020003" pitchFamily="50" charset="0"/>
            </a:endParaRPr>
          </a:p>
          <a:p>
            <a:r>
              <a:rPr lang="en-GB" dirty="0">
                <a:latin typeface="Letter-join 40" panose="02000805000000020003" pitchFamily="50" charset="0"/>
              </a:rPr>
              <a:t>We protect each other and our school </a:t>
            </a:r>
          </a:p>
          <a:p>
            <a:r>
              <a:rPr lang="en-GB" b="1" dirty="0">
                <a:latin typeface="Letter-join 40" panose="02000805000000020003" pitchFamily="50" charset="0"/>
              </a:rPr>
              <a:t>We feel safe </a:t>
            </a:r>
            <a:endParaRPr lang="en-GB" dirty="0">
              <a:latin typeface="Letter-join 40" panose="02000805000000020003" pitchFamily="50" charset="0"/>
            </a:endParaRPr>
          </a:p>
          <a:p>
            <a:r>
              <a:rPr lang="en-GB" dirty="0">
                <a:latin typeface="Letter-join 40" panose="02000805000000020003" pitchFamily="50" charset="0"/>
              </a:rPr>
              <a:t>We encourage each other to be the best we can be </a:t>
            </a:r>
          </a:p>
          <a:p>
            <a:r>
              <a:rPr lang="en-GB" b="1" dirty="0">
                <a:latin typeface="Letter-join 40" panose="02000805000000020003" pitchFamily="50" charset="0"/>
              </a:rPr>
              <a:t>We enjoy how we learn from each other </a:t>
            </a:r>
            <a:endParaRPr lang="en-GB" dirty="0">
              <a:latin typeface="Letter-join 40" panose="02000805000000020003" pitchFamily="50" charset="0"/>
            </a:endParaRPr>
          </a:p>
        </p:txBody>
      </p:sp>
      <p:sp>
        <p:nvSpPr>
          <p:cNvPr id="3" name="Title 2"/>
          <p:cNvSpPr>
            <a:spLocks noGrp="1"/>
          </p:cNvSpPr>
          <p:nvPr>
            <p:ph type="title"/>
          </p:nvPr>
        </p:nvSpPr>
        <p:spPr/>
        <p:txBody>
          <a:bodyPr/>
          <a:lstStyle/>
          <a:p>
            <a:r>
              <a:rPr lang="en-GB" u="sng" dirty="0">
                <a:latin typeface="Letter-join 40" panose="02000805000000020003" pitchFamily="50" charset="0"/>
              </a:rPr>
              <a:t>Code of Conduct</a:t>
            </a:r>
          </a:p>
        </p:txBody>
      </p:sp>
    </p:spTree>
    <p:extLst>
      <p:ext uri="{BB962C8B-B14F-4D97-AF65-F5344CB8AC3E}">
        <p14:creationId xmlns:p14="http://schemas.microsoft.com/office/powerpoint/2010/main" val="3070866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a:lnSpc>
                <a:spcPct val="150000"/>
              </a:lnSpc>
            </a:pPr>
            <a:r>
              <a:rPr lang="en-GB" dirty="0">
                <a:latin typeface="Letter-join 40" panose="02000805000000020003" pitchFamily="50" charset="0"/>
              </a:rPr>
              <a:t>The main playground gates will be open at 8.45 and close at 9.00 </a:t>
            </a:r>
          </a:p>
          <a:p>
            <a:pPr>
              <a:lnSpc>
                <a:spcPct val="150000"/>
              </a:lnSpc>
            </a:pPr>
            <a:r>
              <a:rPr lang="en-GB" dirty="0">
                <a:latin typeface="Letter-join 40" panose="02000805000000020003" pitchFamily="50" charset="0"/>
              </a:rPr>
              <a:t>Ready, safe, respect</a:t>
            </a:r>
          </a:p>
          <a:p>
            <a:pPr>
              <a:lnSpc>
                <a:spcPct val="150000"/>
              </a:lnSpc>
            </a:pPr>
            <a:r>
              <a:rPr lang="en-GB" dirty="0">
                <a:latin typeface="Letter-join 40" panose="02000805000000020003" pitchFamily="50" charset="0"/>
              </a:rPr>
              <a:t>Expectations of presentation in books and with uniform </a:t>
            </a:r>
          </a:p>
          <a:p>
            <a:pPr>
              <a:lnSpc>
                <a:spcPct val="150000"/>
              </a:lnSpc>
            </a:pPr>
            <a:r>
              <a:rPr lang="en-GB" dirty="0">
                <a:latin typeface="Letter-join 40" panose="02000805000000020003" pitchFamily="50" charset="0"/>
              </a:rPr>
              <a:t>School payments can be made online</a:t>
            </a:r>
          </a:p>
        </p:txBody>
      </p:sp>
      <p:sp>
        <p:nvSpPr>
          <p:cNvPr id="3" name="Title 2"/>
          <p:cNvSpPr>
            <a:spLocks noGrp="1"/>
          </p:cNvSpPr>
          <p:nvPr>
            <p:ph type="title"/>
          </p:nvPr>
        </p:nvSpPr>
        <p:spPr/>
        <p:txBody>
          <a:bodyPr>
            <a:normAutofit/>
          </a:bodyPr>
          <a:lstStyle/>
          <a:p>
            <a:r>
              <a:rPr lang="en-GB" dirty="0">
                <a:latin typeface="Letter-join 40" panose="02000805000000020003" pitchFamily="50" charset="0"/>
              </a:rPr>
              <a:t>What is different this year</a:t>
            </a:r>
          </a:p>
        </p:txBody>
      </p:sp>
    </p:spTree>
    <p:extLst>
      <p:ext uri="{BB962C8B-B14F-4D97-AF65-F5344CB8AC3E}">
        <p14:creationId xmlns:p14="http://schemas.microsoft.com/office/powerpoint/2010/main" val="2562370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3ACC8BE-E4AA-462A-97DC-5D8200F6206F}"/>
              </a:ext>
            </a:extLst>
          </p:cNvPr>
          <p:cNvSpPr>
            <a:spLocks noGrp="1"/>
          </p:cNvSpPr>
          <p:nvPr>
            <p:ph idx="1"/>
          </p:nvPr>
        </p:nvSpPr>
        <p:spPr>
          <a:xfrm>
            <a:off x="539553" y="2132856"/>
            <a:ext cx="7740848" cy="3993307"/>
          </a:xfrm>
        </p:spPr>
        <p:txBody>
          <a:bodyPr>
            <a:normAutofit/>
          </a:bodyPr>
          <a:lstStyle/>
          <a:p>
            <a:r>
              <a:rPr lang="en-GB" dirty="0">
                <a:latin typeface="Letter-join 40" panose="02000805000000020003" pitchFamily="50" charset="0"/>
              </a:rPr>
              <a:t>Daily Prayer</a:t>
            </a:r>
          </a:p>
          <a:p>
            <a:r>
              <a:rPr lang="en-GB" dirty="0">
                <a:latin typeface="Letter-join 40" panose="02000805000000020003" pitchFamily="50" charset="0"/>
              </a:rPr>
              <a:t>Daily Collective Worship </a:t>
            </a:r>
          </a:p>
          <a:p>
            <a:r>
              <a:rPr lang="en-GB" dirty="0">
                <a:latin typeface="Letter-join 40" panose="02000805000000020003" pitchFamily="50" charset="0"/>
              </a:rPr>
              <a:t>Come and See (Religious Education syllabus)</a:t>
            </a:r>
          </a:p>
          <a:p>
            <a:r>
              <a:rPr lang="en-GB" dirty="0">
                <a:latin typeface="Letter-join 40" panose="02000805000000020003" pitchFamily="50" charset="0"/>
              </a:rPr>
              <a:t>Hymn Practice</a:t>
            </a:r>
          </a:p>
          <a:p>
            <a:r>
              <a:rPr lang="en-GB" dirty="0">
                <a:latin typeface="Letter-join 40" panose="02000805000000020003" pitchFamily="50" charset="0"/>
              </a:rPr>
              <a:t>Weekly Mass</a:t>
            </a:r>
          </a:p>
          <a:p>
            <a:r>
              <a:rPr lang="en-GB" dirty="0">
                <a:latin typeface="Letter-join 40" panose="02000805000000020003" pitchFamily="50" charset="0"/>
              </a:rPr>
              <a:t>Celebration Mass</a:t>
            </a:r>
          </a:p>
          <a:p>
            <a:r>
              <a:rPr lang="en-GB" dirty="0">
                <a:latin typeface="Letter-join 40" panose="02000805000000020003" pitchFamily="50" charset="0"/>
              </a:rPr>
              <a:t>SVP – Mini Vinnies</a:t>
            </a:r>
          </a:p>
          <a:p>
            <a:r>
              <a:rPr lang="en-GB" dirty="0">
                <a:latin typeface="Letter-join 40" panose="02000805000000020003" pitchFamily="50" charset="0"/>
              </a:rPr>
              <a:t>Live Simply Award – CAFOD</a:t>
            </a:r>
          </a:p>
          <a:p>
            <a:r>
              <a:rPr lang="en-GB" dirty="0">
                <a:latin typeface="Letter-join 40" panose="02000805000000020003" pitchFamily="50" charset="0"/>
              </a:rPr>
              <a:t>Chapel – private reflection time</a:t>
            </a:r>
          </a:p>
        </p:txBody>
      </p:sp>
      <p:sp>
        <p:nvSpPr>
          <p:cNvPr id="3" name="Title 2">
            <a:extLst>
              <a:ext uri="{FF2B5EF4-FFF2-40B4-BE49-F238E27FC236}">
                <a16:creationId xmlns:a16="http://schemas.microsoft.com/office/drawing/2014/main" id="{552E4CC8-2D60-4048-9D98-C58A83B04A3B}"/>
              </a:ext>
            </a:extLst>
          </p:cNvPr>
          <p:cNvSpPr>
            <a:spLocks noGrp="1"/>
          </p:cNvSpPr>
          <p:nvPr>
            <p:ph type="title"/>
          </p:nvPr>
        </p:nvSpPr>
        <p:spPr/>
        <p:txBody>
          <a:bodyPr/>
          <a:lstStyle/>
          <a:p>
            <a:r>
              <a:rPr lang="en-GB" dirty="0"/>
              <a:t>Catholic Life</a:t>
            </a:r>
          </a:p>
        </p:txBody>
      </p:sp>
    </p:spTree>
    <p:extLst>
      <p:ext uri="{BB962C8B-B14F-4D97-AF65-F5344CB8AC3E}">
        <p14:creationId xmlns:p14="http://schemas.microsoft.com/office/powerpoint/2010/main" val="2485048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1" y="1916832"/>
            <a:ext cx="7823200" cy="4209331"/>
          </a:xfrm>
        </p:spPr>
        <p:txBody>
          <a:bodyPr>
            <a:normAutofit fontScale="85000" lnSpcReduction="20000"/>
          </a:bodyPr>
          <a:lstStyle/>
          <a:p>
            <a:pPr>
              <a:lnSpc>
                <a:spcPct val="160000"/>
              </a:lnSpc>
            </a:pPr>
            <a:r>
              <a:rPr lang="en-GB" dirty="0">
                <a:latin typeface="Letter-join 40" panose="02000805000000020003" pitchFamily="50" charset="0"/>
              </a:rPr>
              <a:t>As always, your child’s mental health and wellbeing is paramount to all staff at St Teresa’s.  All children have access to:</a:t>
            </a:r>
          </a:p>
          <a:p>
            <a:pPr>
              <a:lnSpc>
                <a:spcPct val="160000"/>
              </a:lnSpc>
              <a:buFont typeface="Wingdings" panose="05000000000000000000" pitchFamily="2" charset="2"/>
              <a:buChar char="§"/>
            </a:pPr>
            <a:r>
              <a:rPr lang="en-GB" dirty="0">
                <a:latin typeface="Letter-join 40" panose="02000805000000020003" pitchFamily="50" charset="0"/>
              </a:rPr>
              <a:t>Weekly RSHE lessons</a:t>
            </a:r>
          </a:p>
          <a:p>
            <a:pPr>
              <a:lnSpc>
                <a:spcPct val="160000"/>
              </a:lnSpc>
              <a:buFont typeface="Wingdings" panose="05000000000000000000" pitchFamily="2" charset="2"/>
              <a:buChar char="§"/>
            </a:pPr>
            <a:r>
              <a:rPr lang="en-GB" dirty="0">
                <a:latin typeface="Letter-join 40" panose="02000805000000020003" pitchFamily="50" charset="0"/>
              </a:rPr>
              <a:t>Our school’s Learning Mentor – Mrs Hayes</a:t>
            </a:r>
          </a:p>
          <a:p>
            <a:pPr>
              <a:lnSpc>
                <a:spcPct val="160000"/>
              </a:lnSpc>
              <a:buFont typeface="Wingdings" panose="05000000000000000000" pitchFamily="2" charset="2"/>
              <a:buChar char="§"/>
            </a:pPr>
            <a:r>
              <a:rPr lang="en-GB" dirty="0">
                <a:latin typeface="Letter-join 40" panose="02000805000000020003" pitchFamily="50" charset="0"/>
              </a:rPr>
              <a:t>Caring staff who listen and respond</a:t>
            </a:r>
          </a:p>
          <a:p>
            <a:pPr>
              <a:lnSpc>
                <a:spcPct val="160000"/>
              </a:lnSpc>
              <a:buFont typeface="Wingdings" panose="05000000000000000000" pitchFamily="2" charset="2"/>
              <a:buChar char="§"/>
            </a:pPr>
            <a:r>
              <a:rPr lang="en-GB" dirty="0">
                <a:latin typeface="Letter-join 40" panose="02000805000000020003" pitchFamily="50" charset="0"/>
              </a:rPr>
              <a:t>Our school Chapel where they can go for quiet reflection</a:t>
            </a:r>
          </a:p>
          <a:p>
            <a:pPr>
              <a:lnSpc>
                <a:spcPct val="160000"/>
              </a:lnSpc>
              <a:buFont typeface="Wingdings" panose="05000000000000000000" pitchFamily="2" charset="2"/>
              <a:buChar char="§"/>
            </a:pPr>
            <a:r>
              <a:rPr lang="en-GB" dirty="0">
                <a:latin typeface="Letter-join 40" panose="02000805000000020003" pitchFamily="50" charset="0"/>
              </a:rPr>
              <a:t>Revised Behaviour Policy – Autumn term</a:t>
            </a:r>
          </a:p>
        </p:txBody>
      </p:sp>
      <p:sp>
        <p:nvSpPr>
          <p:cNvPr id="3" name="Title 2"/>
          <p:cNvSpPr>
            <a:spLocks noGrp="1"/>
          </p:cNvSpPr>
          <p:nvPr>
            <p:ph type="title"/>
          </p:nvPr>
        </p:nvSpPr>
        <p:spPr/>
        <p:txBody>
          <a:bodyPr>
            <a:normAutofit fontScale="90000"/>
          </a:bodyPr>
          <a:lstStyle/>
          <a:p>
            <a:r>
              <a:rPr lang="en-GB" dirty="0">
                <a:latin typeface="Letter-join 40" panose="02000805000000020003" pitchFamily="50" charset="0"/>
              </a:rPr>
              <a:t>Positive Mental Health and Wellbeing</a:t>
            </a:r>
          </a:p>
        </p:txBody>
      </p:sp>
    </p:spTree>
    <p:extLst>
      <p:ext uri="{BB962C8B-B14F-4D97-AF65-F5344CB8AC3E}">
        <p14:creationId xmlns:p14="http://schemas.microsoft.com/office/powerpoint/2010/main" val="16656890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2132856"/>
            <a:ext cx="7408333" cy="4176464"/>
          </a:xfrm>
        </p:spPr>
        <p:txBody>
          <a:bodyPr>
            <a:normAutofit/>
          </a:bodyPr>
          <a:lstStyle/>
          <a:p>
            <a:endParaRPr lang="en-GB" dirty="0"/>
          </a:p>
          <a:p>
            <a:r>
              <a:rPr lang="en-GB" dirty="0">
                <a:latin typeface="Letter-join 40" panose="02000805000000020003" pitchFamily="50" charset="0"/>
              </a:rPr>
              <a:t>National Curriculum 2014 – please see the link on the Year 6 class page</a:t>
            </a:r>
          </a:p>
          <a:p>
            <a:endParaRPr lang="en-GB" dirty="0">
              <a:latin typeface="Letter-join 40" panose="02000805000000020003" pitchFamily="50" charset="0"/>
            </a:endParaRPr>
          </a:p>
          <a:p>
            <a:endParaRPr lang="en-GB" dirty="0">
              <a:latin typeface="Letter-join 40" panose="02000805000000020003" pitchFamily="50" charset="0"/>
            </a:endParaRPr>
          </a:p>
          <a:p>
            <a:r>
              <a:rPr lang="en-GB" dirty="0">
                <a:latin typeface="Letter-join 40" panose="02000805000000020003" pitchFamily="50" charset="0"/>
              </a:rPr>
              <a:t>Cursive Handwriting – please see the link on the Year 6 class page</a:t>
            </a:r>
          </a:p>
          <a:p>
            <a:pPr marL="0" indent="0">
              <a:buNone/>
            </a:pPr>
            <a:r>
              <a:rPr lang="en-GB" dirty="0"/>
              <a:t> </a:t>
            </a: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Year 6 expectations</a:t>
            </a:r>
          </a:p>
        </p:txBody>
      </p:sp>
    </p:spTree>
    <p:extLst>
      <p:ext uri="{BB962C8B-B14F-4D97-AF65-F5344CB8AC3E}">
        <p14:creationId xmlns:p14="http://schemas.microsoft.com/office/powerpoint/2010/main" val="34418380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340768"/>
            <a:ext cx="8784975" cy="5472608"/>
          </a:xfrm>
        </p:spPr>
        <p:txBody>
          <a:bodyPr>
            <a:normAutofit fontScale="92500"/>
          </a:bodyPr>
          <a:lstStyle/>
          <a:p>
            <a:pPr>
              <a:lnSpc>
                <a:spcPct val="170000"/>
              </a:lnSpc>
            </a:pPr>
            <a:r>
              <a:rPr lang="en-GB" dirty="0">
                <a:latin typeface="Letter-join 40" panose="02000805000000020003" pitchFamily="50" charset="0"/>
              </a:rPr>
              <a:t>We expect children to be reading as much as possible at home as well as in school. They can select books from school to take home and then return once finished. </a:t>
            </a:r>
          </a:p>
          <a:p>
            <a:pPr>
              <a:lnSpc>
                <a:spcPct val="170000"/>
              </a:lnSpc>
            </a:pPr>
            <a:endParaRPr lang="en-GB" dirty="0">
              <a:latin typeface="Letter-join 40" panose="02000805000000020003" pitchFamily="50" charset="0"/>
            </a:endParaRPr>
          </a:p>
          <a:p>
            <a:pPr>
              <a:lnSpc>
                <a:spcPct val="170000"/>
              </a:lnSpc>
            </a:pPr>
            <a:r>
              <a:rPr lang="en-GB" dirty="0">
                <a:latin typeface="Letter-join 40" panose="02000805000000020003" pitchFamily="50" charset="0"/>
              </a:rPr>
              <a:t>Homework – 1 x short reading sheet + 1 x maths sheet (due in on a Tuesday)</a:t>
            </a:r>
          </a:p>
          <a:p>
            <a:pPr>
              <a:lnSpc>
                <a:spcPct val="170000"/>
              </a:lnSpc>
            </a:pPr>
            <a:r>
              <a:rPr lang="en-GB" dirty="0">
                <a:latin typeface="Letter-join 40" panose="02000805000000020003" pitchFamily="50" charset="0"/>
              </a:rPr>
              <a:t>Weekly spellings (spelling test each Friday)</a:t>
            </a:r>
          </a:p>
          <a:p>
            <a:pPr>
              <a:lnSpc>
                <a:spcPct val="170000"/>
              </a:lnSpc>
            </a:pPr>
            <a:r>
              <a:rPr lang="en-GB" dirty="0">
                <a:latin typeface="Letter-join 40" panose="02000805000000020003" pitchFamily="50" charset="0"/>
              </a:rPr>
              <a:t>TTRS – daily (x 3 sheets in school)</a:t>
            </a:r>
          </a:p>
          <a:p>
            <a:pPr>
              <a:lnSpc>
                <a:spcPct val="170000"/>
              </a:lnSpc>
            </a:pPr>
            <a:endParaRPr lang="en-GB" dirty="0">
              <a:latin typeface="Letter-join 40" panose="02000805000000020003" pitchFamily="50" charset="0"/>
            </a:endParaRPr>
          </a:p>
          <a:p>
            <a:endParaRPr lang="en-GB" dirty="0"/>
          </a:p>
        </p:txBody>
      </p:sp>
      <p:sp>
        <p:nvSpPr>
          <p:cNvPr id="3" name="Title 2"/>
          <p:cNvSpPr>
            <a:spLocks noGrp="1"/>
          </p:cNvSpPr>
          <p:nvPr>
            <p:ph type="title"/>
          </p:nvPr>
        </p:nvSpPr>
        <p:spPr/>
        <p:txBody>
          <a:bodyPr>
            <a:normAutofit/>
          </a:bodyPr>
          <a:lstStyle/>
          <a:p>
            <a:r>
              <a:rPr lang="en-GB" u="sng" dirty="0">
                <a:latin typeface="Letter-join 40" pitchFamily="50" charset="0"/>
              </a:rPr>
              <a:t>Homework</a:t>
            </a:r>
          </a:p>
        </p:txBody>
      </p:sp>
    </p:spTree>
    <p:extLst>
      <p:ext uri="{BB962C8B-B14F-4D97-AF65-F5344CB8AC3E}">
        <p14:creationId xmlns:p14="http://schemas.microsoft.com/office/powerpoint/2010/main" val="26266582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88840"/>
            <a:ext cx="7408333" cy="4137323"/>
          </a:xfrm>
        </p:spPr>
        <p:txBody>
          <a:bodyPr>
            <a:normAutofit fontScale="92500" lnSpcReduction="10000"/>
          </a:bodyPr>
          <a:lstStyle/>
          <a:p>
            <a:pPr marL="0" indent="0">
              <a:buNone/>
            </a:pPr>
            <a:r>
              <a:rPr lang="en-GB" altLang="en-US" dirty="0">
                <a:latin typeface="Letter-join 40" panose="02000805000000020003" pitchFamily="50" charset="0"/>
              </a:rPr>
              <a:t>Everyone at St Teresa’s believes in praising positive behaviour and hard work!</a:t>
            </a:r>
          </a:p>
          <a:p>
            <a:pPr marL="0" indent="0">
              <a:buNone/>
            </a:pPr>
            <a:endParaRPr lang="en-GB" altLang="en-US" dirty="0">
              <a:latin typeface="Letter-join 40" panose="02000805000000020003" pitchFamily="50" charset="0"/>
            </a:endParaRPr>
          </a:p>
          <a:p>
            <a:r>
              <a:rPr lang="en-GB" altLang="en-US" dirty="0">
                <a:latin typeface="Letter-join 40" panose="02000805000000020003" pitchFamily="50" charset="0"/>
              </a:rPr>
              <a:t>Stars of the week – 1 for behaviour and one for class work</a:t>
            </a:r>
          </a:p>
          <a:p>
            <a:r>
              <a:rPr lang="en-GB" altLang="en-US" dirty="0">
                <a:latin typeface="Letter-join 40" panose="02000805000000020003" pitchFamily="50" charset="0"/>
              </a:rPr>
              <a:t>Role Model badges – Blue or Yellow</a:t>
            </a:r>
          </a:p>
          <a:p>
            <a:r>
              <a:rPr lang="en-GB" altLang="en-US" dirty="0">
                <a:latin typeface="Letter-join 40" panose="02000805000000020003" pitchFamily="50" charset="0"/>
              </a:rPr>
              <a:t>Proud Cloud</a:t>
            </a:r>
          </a:p>
          <a:p>
            <a:r>
              <a:rPr lang="en-GB" altLang="en-US" dirty="0">
                <a:latin typeface="Letter-join 40" panose="02000805000000020003" pitchFamily="50" charset="0"/>
              </a:rPr>
              <a:t>Phone calls home and praise cards</a:t>
            </a:r>
          </a:p>
          <a:p>
            <a:r>
              <a:rPr lang="en-GB" dirty="0">
                <a:latin typeface="Letter-join 40" panose="02000805000000020003" pitchFamily="50" charset="0"/>
              </a:rPr>
              <a:t>Praise stickers, showcasing work </a:t>
            </a:r>
          </a:p>
          <a:p>
            <a:r>
              <a:rPr lang="en-GB" dirty="0">
                <a:latin typeface="Letter-join 40" panose="02000805000000020003" pitchFamily="50" charset="0"/>
              </a:rPr>
              <a:t>Role model seats etc</a:t>
            </a:r>
          </a:p>
          <a:p>
            <a:r>
              <a:rPr lang="en-GB" dirty="0">
                <a:latin typeface="Letter-join 40" panose="02000805000000020003" pitchFamily="50" charset="0"/>
              </a:rPr>
              <a:t>Afternoon treat</a:t>
            </a:r>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Rewards</a:t>
            </a:r>
            <a:br>
              <a:rPr lang="en-GB" dirty="0">
                <a:latin typeface="Letter-join 40" panose="02000805000000020003" pitchFamily="50" charset="0"/>
              </a:rPr>
            </a:br>
            <a:endParaRPr lang="en-GB" dirty="0">
              <a:latin typeface="Letter-join 40" panose="02000805000000020003" pitchFamily="50" charset="0"/>
            </a:endParaRPr>
          </a:p>
        </p:txBody>
      </p:sp>
    </p:spTree>
    <p:extLst>
      <p:ext uri="{BB962C8B-B14F-4D97-AF65-F5344CB8AC3E}">
        <p14:creationId xmlns:p14="http://schemas.microsoft.com/office/powerpoint/2010/main" val="4168210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988840"/>
            <a:ext cx="8784975" cy="4680520"/>
          </a:xfrm>
        </p:spPr>
        <p:txBody>
          <a:bodyPr>
            <a:normAutofit fontScale="92500"/>
          </a:bodyPr>
          <a:lstStyle/>
          <a:p>
            <a:pPr>
              <a:lnSpc>
                <a:spcPct val="150000"/>
              </a:lnSpc>
            </a:pPr>
            <a:r>
              <a:rPr lang="en-GB" dirty="0">
                <a:latin typeface="Letter-join 40" panose="02000805000000020003" pitchFamily="50" charset="0"/>
              </a:rPr>
              <a:t>When dealing with any child who displays negative behaviours, or any child who receives negative behaviour from another child, we strongly believe that all of our children have the right to be heard and that they feel like they have been listened to - Reflection</a:t>
            </a:r>
          </a:p>
          <a:p>
            <a:pPr>
              <a:lnSpc>
                <a:spcPct val="150000"/>
              </a:lnSpc>
            </a:pPr>
            <a:r>
              <a:rPr lang="en-GB" dirty="0">
                <a:latin typeface="Letter-join 40" panose="02000805000000020003" pitchFamily="50" charset="0"/>
              </a:rPr>
              <a:t>All staff ensure that any situations are followed up promptly and that the child/children involved feel like the situation has been dealt with in a manner that they are happy with/understand.</a:t>
            </a:r>
          </a:p>
        </p:txBody>
      </p:sp>
      <p:sp>
        <p:nvSpPr>
          <p:cNvPr id="3" name="Title 2"/>
          <p:cNvSpPr>
            <a:spLocks noGrp="1"/>
          </p:cNvSpPr>
          <p:nvPr>
            <p:ph type="title"/>
          </p:nvPr>
        </p:nvSpPr>
        <p:spPr/>
        <p:txBody>
          <a:bodyPr/>
          <a:lstStyle/>
          <a:p>
            <a:r>
              <a:rPr lang="en-GB" dirty="0">
                <a:latin typeface="Letter-join 40" panose="02000805000000020003" pitchFamily="50" charset="0"/>
              </a:rPr>
              <a:t>Rewards and Sanctions</a:t>
            </a:r>
          </a:p>
        </p:txBody>
      </p:sp>
    </p:spTree>
    <p:extLst>
      <p:ext uri="{BB962C8B-B14F-4D97-AF65-F5344CB8AC3E}">
        <p14:creationId xmlns:p14="http://schemas.microsoft.com/office/powerpoint/2010/main" val="4033296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2060848"/>
            <a:ext cx="8784975" cy="4680520"/>
          </a:xfrm>
        </p:spPr>
        <p:txBody>
          <a:bodyPr>
            <a:normAutofit fontScale="77500" lnSpcReduction="20000"/>
          </a:bodyPr>
          <a:lstStyle/>
          <a:p>
            <a:pPr>
              <a:lnSpc>
                <a:spcPct val="150000"/>
              </a:lnSpc>
            </a:pPr>
            <a:r>
              <a:rPr lang="en-GB" dirty="0">
                <a:latin typeface="Letter-join 40" panose="02000805000000020003" pitchFamily="50" charset="0"/>
              </a:rPr>
              <a:t>At St Teresa’s, we use trauma-informed, therapeutic strategies that enable staff and pupils to stay connected.  When there is a disconnection, it is more likely to result in negative behaviour.</a:t>
            </a:r>
          </a:p>
          <a:p>
            <a:pPr>
              <a:lnSpc>
                <a:spcPct val="150000"/>
              </a:lnSpc>
            </a:pPr>
            <a:r>
              <a:rPr lang="en-GB" dirty="0">
                <a:latin typeface="Letter-join 40" panose="02000805000000020003" pitchFamily="50" charset="0"/>
              </a:rPr>
              <a:t>When dealing with any child who displays negative behaviours, or any child who receives negative behaviour from another child, we strongly believe that all of our children have the right to be heard and that they feel like they have been listened to - Reflection</a:t>
            </a:r>
          </a:p>
          <a:p>
            <a:pPr>
              <a:lnSpc>
                <a:spcPct val="150000"/>
              </a:lnSpc>
            </a:pPr>
            <a:r>
              <a:rPr lang="en-GB" dirty="0">
                <a:latin typeface="Letter-join 40" panose="02000805000000020003" pitchFamily="50" charset="0"/>
              </a:rPr>
              <a:t>All staff ensure that any situations are followed up promptly and that the child/children involved feel like the situation has been dealt with in a manner that they are happy with/understand.</a:t>
            </a:r>
          </a:p>
        </p:txBody>
      </p:sp>
      <p:sp>
        <p:nvSpPr>
          <p:cNvPr id="3" name="Title 2"/>
          <p:cNvSpPr>
            <a:spLocks noGrp="1"/>
          </p:cNvSpPr>
          <p:nvPr>
            <p:ph type="title"/>
          </p:nvPr>
        </p:nvSpPr>
        <p:spPr/>
        <p:txBody>
          <a:bodyPr>
            <a:normAutofit fontScale="90000"/>
          </a:bodyPr>
          <a:lstStyle/>
          <a:p>
            <a:r>
              <a:rPr lang="en-GB" dirty="0">
                <a:latin typeface="Letter-join 40" panose="02000805000000020003" pitchFamily="50" charset="0"/>
              </a:rPr>
              <a:t>Boundaries and Consequences.</a:t>
            </a:r>
          </a:p>
        </p:txBody>
      </p:sp>
    </p:spTree>
    <p:extLst>
      <p:ext uri="{BB962C8B-B14F-4D97-AF65-F5344CB8AC3E}">
        <p14:creationId xmlns:p14="http://schemas.microsoft.com/office/powerpoint/2010/main" val="8813720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1988840"/>
            <a:ext cx="7992887" cy="5106896"/>
          </a:xfrm>
        </p:spPr>
        <p:txBody>
          <a:bodyPr>
            <a:normAutofit fontScale="62500" lnSpcReduction="20000"/>
          </a:bodyPr>
          <a:lstStyle/>
          <a:p>
            <a:pPr>
              <a:lnSpc>
                <a:spcPct val="170000"/>
              </a:lnSpc>
            </a:pPr>
            <a:r>
              <a:rPr lang="en-GB" altLang="en-US" sz="3300" dirty="0">
                <a:latin typeface="Letter-join 40" panose="02000805000000020003" pitchFamily="50" charset="0"/>
              </a:rPr>
              <a:t>We are trialling a new therapeutic approach this year which encourages the children to develop self discipline within set boundaries. If a boundary/rule is broken, adults will work with the child to work through a situation and to be able to deal with it more rationally.</a:t>
            </a:r>
          </a:p>
          <a:p>
            <a:pPr>
              <a:lnSpc>
                <a:spcPct val="170000"/>
              </a:lnSpc>
            </a:pPr>
            <a:endParaRPr lang="en-GB" altLang="en-US" sz="3300" dirty="0">
              <a:latin typeface="Letter-join 40" panose="02000805000000020003" pitchFamily="50" charset="0"/>
            </a:endParaRPr>
          </a:p>
          <a:p>
            <a:pPr marL="0" indent="0">
              <a:lnSpc>
                <a:spcPct val="170000"/>
              </a:lnSpc>
              <a:buNone/>
            </a:pPr>
            <a:r>
              <a:rPr lang="en-GB" altLang="en-US" sz="3300" dirty="0">
                <a:latin typeface="Letter-join 40" panose="02000805000000020003" pitchFamily="50" charset="0"/>
              </a:rPr>
              <a:t>Consistent approach throughout the school</a:t>
            </a:r>
          </a:p>
          <a:p>
            <a:pPr marL="0" indent="0">
              <a:lnSpc>
                <a:spcPct val="170000"/>
              </a:lnSpc>
              <a:buNone/>
            </a:pPr>
            <a:r>
              <a:rPr lang="en-GB" altLang="en-US" sz="3300" dirty="0">
                <a:latin typeface="Letter-join 40" panose="02000805000000020003" pitchFamily="50" charset="0"/>
              </a:rPr>
              <a:t>Working together with parents to support our children</a:t>
            </a:r>
          </a:p>
          <a:p>
            <a:pPr marL="0" indent="0">
              <a:buNone/>
            </a:pPr>
            <a:endParaRPr lang="en-GB" dirty="0"/>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Boundaries and Limitations</a:t>
            </a:r>
            <a:br>
              <a:rPr lang="en-GB" dirty="0">
                <a:latin typeface="Letter-join 40" panose="02000805000000020003" pitchFamily="50" charset="0"/>
              </a:rPr>
            </a:br>
            <a:endParaRPr lang="en-GB" dirty="0">
              <a:latin typeface="Letter-join 40" panose="02000805000000020003" pitchFamily="50" charset="0"/>
            </a:endParaRPr>
          </a:p>
        </p:txBody>
      </p:sp>
    </p:spTree>
    <p:extLst>
      <p:ext uri="{BB962C8B-B14F-4D97-AF65-F5344CB8AC3E}">
        <p14:creationId xmlns:p14="http://schemas.microsoft.com/office/powerpoint/2010/main" val="30847110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0AE48E-2608-425B-8D21-3D8C7214EFFB}"/>
              </a:ext>
            </a:extLst>
          </p:cNvPr>
          <p:cNvSpPr>
            <a:spLocks noGrp="1"/>
          </p:cNvSpPr>
          <p:nvPr>
            <p:ph idx="1"/>
          </p:nvPr>
        </p:nvSpPr>
        <p:spPr>
          <a:xfrm>
            <a:off x="251520" y="2276872"/>
            <a:ext cx="8280400" cy="4425355"/>
          </a:xfrm>
        </p:spPr>
        <p:txBody>
          <a:bodyPr>
            <a:normAutofit fontScale="62500" lnSpcReduction="20000"/>
          </a:bodyPr>
          <a:lstStyle/>
          <a:p>
            <a:pPr>
              <a:lnSpc>
                <a:spcPct val="170000"/>
              </a:lnSpc>
            </a:pPr>
            <a:r>
              <a:rPr lang="en-GB" dirty="0">
                <a:latin typeface="Letter-join 40" panose="02000805000000020003" pitchFamily="50" charset="0"/>
              </a:rPr>
              <a:t>Respond therapeutically (name the feeling and acknowledge this is how the child feels)</a:t>
            </a:r>
          </a:p>
          <a:p>
            <a:pPr>
              <a:lnSpc>
                <a:spcPct val="170000"/>
              </a:lnSpc>
            </a:pPr>
            <a:r>
              <a:rPr lang="en-GB" dirty="0">
                <a:latin typeface="Letter-join 40" panose="02000805000000020003" pitchFamily="50" charset="0"/>
              </a:rPr>
              <a:t>Set boundaries  (use Calm corner and adult lead thinking time when the boundaries are crossed)</a:t>
            </a:r>
          </a:p>
          <a:p>
            <a:pPr>
              <a:lnSpc>
                <a:spcPct val="170000"/>
              </a:lnSpc>
            </a:pPr>
            <a:r>
              <a:rPr lang="en-GB" dirty="0">
                <a:latin typeface="Letter-join 40" panose="02000805000000020003" pitchFamily="50" charset="0"/>
              </a:rPr>
              <a:t>Self regulation</a:t>
            </a:r>
          </a:p>
          <a:p>
            <a:pPr>
              <a:lnSpc>
                <a:spcPct val="170000"/>
              </a:lnSpc>
            </a:pPr>
            <a:r>
              <a:rPr lang="en-GB" dirty="0">
                <a:latin typeface="Letter-join 40" panose="02000805000000020003" pitchFamily="50" charset="0"/>
              </a:rPr>
              <a:t>Consistency</a:t>
            </a:r>
          </a:p>
          <a:p>
            <a:pPr>
              <a:lnSpc>
                <a:spcPct val="170000"/>
              </a:lnSpc>
            </a:pPr>
            <a:endParaRPr lang="en-GB" dirty="0">
              <a:latin typeface="Letter-join 40" panose="02000805000000020003" pitchFamily="50" charset="0"/>
            </a:endParaRPr>
          </a:p>
          <a:p>
            <a:pPr>
              <a:lnSpc>
                <a:spcPct val="170000"/>
              </a:lnSpc>
            </a:pPr>
            <a:r>
              <a:rPr lang="en-GB" dirty="0">
                <a:latin typeface="Letter-join 40" panose="02000805000000020003" pitchFamily="50" charset="0"/>
              </a:rPr>
              <a:t>Clear boundaries helps the children to feel safe, trust adults and behave within the school rules.  This, in turn, allows the teacher to teach the child what would have been a better response to a situation.</a:t>
            </a:r>
          </a:p>
          <a:p>
            <a:pPr marL="0" indent="0">
              <a:lnSpc>
                <a:spcPct val="170000"/>
              </a:lnSpc>
              <a:buNone/>
            </a:pPr>
            <a:r>
              <a:rPr lang="en-GB" dirty="0">
                <a:latin typeface="Letter-join 40" panose="02000805000000020003" pitchFamily="50" charset="0"/>
              </a:rPr>
              <a:t>“ Next time try…..”</a:t>
            </a:r>
          </a:p>
        </p:txBody>
      </p:sp>
      <p:sp>
        <p:nvSpPr>
          <p:cNvPr id="3" name="Title 2">
            <a:extLst>
              <a:ext uri="{FF2B5EF4-FFF2-40B4-BE49-F238E27FC236}">
                <a16:creationId xmlns:a16="http://schemas.microsoft.com/office/drawing/2014/main" id="{DD23C645-0EEA-43B7-A1A2-4993EBB550EE}"/>
              </a:ext>
            </a:extLst>
          </p:cNvPr>
          <p:cNvSpPr>
            <a:spLocks noGrp="1"/>
          </p:cNvSpPr>
          <p:nvPr>
            <p:ph type="title"/>
          </p:nvPr>
        </p:nvSpPr>
        <p:spPr/>
        <p:txBody>
          <a:bodyPr>
            <a:normAutofit fontScale="90000"/>
          </a:bodyPr>
          <a:lstStyle/>
          <a:p>
            <a:r>
              <a:rPr lang="en-GB" dirty="0"/>
              <a:t>A Therapeutic response to unwanted behaviour</a:t>
            </a:r>
          </a:p>
        </p:txBody>
      </p:sp>
    </p:spTree>
    <p:extLst>
      <p:ext uri="{BB962C8B-B14F-4D97-AF65-F5344CB8AC3E}">
        <p14:creationId xmlns:p14="http://schemas.microsoft.com/office/powerpoint/2010/main" val="31722372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6159" y="4941168"/>
            <a:ext cx="7408333" cy="4176464"/>
          </a:xfrm>
        </p:spPr>
        <p:txBody>
          <a:bodyPr>
            <a:normAutofit/>
          </a:bodyPr>
          <a:lstStyle/>
          <a:p>
            <a:pPr marL="0" indent="0">
              <a:buNone/>
            </a:pPr>
            <a:r>
              <a:rPr lang="en-GB" sz="1800" dirty="0">
                <a:latin typeface="Letter-join 40" panose="02000805000000020003" pitchFamily="50" charset="0"/>
                <a:cs typeface="Calibri" panose="020F0502020204030204" pitchFamily="34" charset="0"/>
              </a:rPr>
              <a:t>1</a:t>
            </a:r>
            <a:r>
              <a:rPr lang="en-GB" sz="1800" baseline="30000" dirty="0">
                <a:latin typeface="Letter-join 40" panose="02000805000000020003" pitchFamily="50" charset="0"/>
                <a:cs typeface="Calibri" panose="020F0502020204030204" pitchFamily="34" charset="0"/>
              </a:rPr>
              <a:t>st</a:t>
            </a:r>
            <a:r>
              <a:rPr lang="en-GB" sz="1800" dirty="0">
                <a:latin typeface="Letter-join 40" panose="02000805000000020003" pitchFamily="50" charset="0"/>
                <a:cs typeface="Calibri" panose="020F0502020204030204" pitchFamily="34" charset="0"/>
              </a:rPr>
              <a:t> point of contact - Class teacher</a:t>
            </a:r>
          </a:p>
          <a:p>
            <a:pPr marL="0" indent="0">
              <a:buNone/>
            </a:pPr>
            <a:r>
              <a:rPr lang="en-GB" sz="1800" baseline="30000" dirty="0">
                <a:latin typeface="Letter-join 40" panose="02000805000000020003" pitchFamily="50" charset="0"/>
                <a:cs typeface="Calibri" panose="020F0502020204030204" pitchFamily="34" charset="0"/>
              </a:rPr>
              <a:t>2nd </a:t>
            </a:r>
            <a:r>
              <a:rPr lang="en-GB" sz="1800" dirty="0">
                <a:latin typeface="Letter-join 40" panose="02000805000000020003" pitchFamily="50" charset="0"/>
                <a:cs typeface="Calibri" panose="020F0502020204030204" pitchFamily="34" charset="0"/>
              </a:rPr>
              <a:t>point of contact – Deputy Headteacher – Mrs Burgess</a:t>
            </a:r>
          </a:p>
          <a:p>
            <a:pPr marL="0" indent="0">
              <a:buNone/>
            </a:pPr>
            <a:r>
              <a:rPr lang="en-GB" sz="1800" dirty="0">
                <a:latin typeface="Letter-join 40" panose="02000805000000020003" pitchFamily="50" charset="0"/>
                <a:cs typeface="Calibri" panose="020F0502020204030204" pitchFamily="34" charset="0"/>
              </a:rPr>
              <a:t>3rd point of contact – Headteacher – Mrs Brookes </a:t>
            </a:r>
          </a:p>
          <a:p>
            <a:pPr marL="0" indent="0">
              <a:buNone/>
            </a:pPr>
            <a:endParaRPr lang="en-GB" sz="1800" dirty="0">
              <a:latin typeface="Calibri" panose="020F0502020204030204" pitchFamily="34" charset="0"/>
              <a:cs typeface="Calibri" panose="020F0502020204030204" pitchFamily="34" charset="0"/>
            </a:endParaRPr>
          </a:p>
        </p:txBody>
      </p:sp>
      <p:sp>
        <p:nvSpPr>
          <p:cNvPr id="3" name="Title 2"/>
          <p:cNvSpPr>
            <a:spLocks noGrp="1"/>
          </p:cNvSpPr>
          <p:nvPr>
            <p:ph type="title"/>
          </p:nvPr>
        </p:nvSpPr>
        <p:spPr/>
        <p:txBody>
          <a:bodyPr>
            <a:normAutofit fontScale="90000"/>
          </a:bodyPr>
          <a:lstStyle/>
          <a:p>
            <a:r>
              <a:rPr lang="en-GB" u="sng" dirty="0">
                <a:latin typeface="Letter-join 40" pitchFamily="50" charset="0"/>
              </a:rPr>
              <a:t>Dealing effectively with parental concerns</a:t>
            </a:r>
          </a:p>
        </p:txBody>
      </p:sp>
      <p:sp>
        <p:nvSpPr>
          <p:cNvPr id="4" name="TextBox 3"/>
          <p:cNvSpPr txBox="1"/>
          <p:nvPr/>
        </p:nvSpPr>
        <p:spPr>
          <a:xfrm>
            <a:off x="963922" y="1772816"/>
            <a:ext cx="7272808" cy="3277820"/>
          </a:xfrm>
          <a:prstGeom prst="rect">
            <a:avLst/>
          </a:prstGeom>
          <a:noFill/>
        </p:spPr>
        <p:txBody>
          <a:bodyPr wrap="square" rtlCol="0">
            <a:spAutoFit/>
          </a:bodyPr>
          <a:lstStyle/>
          <a:p>
            <a:pPr>
              <a:lnSpc>
                <a:spcPct val="150000"/>
              </a:lnSpc>
            </a:pPr>
            <a:r>
              <a:rPr lang="en-GB" dirty="0">
                <a:solidFill>
                  <a:schemeClr val="tx2"/>
                </a:solidFill>
                <a:latin typeface="Letter-join 40" panose="02000805000000020003" pitchFamily="50" charset="0"/>
              </a:rPr>
              <a:t>We aim to maintain the high standard of communication between home and school that you expect from us. Please use our school email or phone the Office if you have any queries and the relevant member of staff will get back to you as soon as possible. If you have a concern about your child, please contact the named person in the order below.</a:t>
            </a:r>
          </a:p>
          <a:p>
            <a:endParaRPr lang="en-GB" dirty="0"/>
          </a:p>
        </p:txBody>
      </p:sp>
    </p:spTree>
    <p:extLst>
      <p:ext uri="{BB962C8B-B14F-4D97-AF65-F5344CB8AC3E}">
        <p14:creationId xmlns:p14="http://schemas.microsoft.com/office/powerpoint/2010/main" val="1531684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fontScale="92500" lnSpcReduction="20000"/>
          </a:bodyPr>
          <a:lstStyle/>
          <a:p>
            <a:pPr marL="0" indent="0">
              <a:buNone/>
            </a:pPr>
            <a:r>
              <a:rPr lang="en-GB" u="sng" dirty="0">
                <a:latin typeface="Letter-join 40" panose="02000805000000020003" pitchFamily="50" charset="0"/>
              </a:rPr>
              <a:t>Your child needs to:</a:t>
            </a:r>
          </a:p>
          <a:p>
            <a:r>
              <a:rPr lang="en-GB" dirty="0">
                <a:latin typeface="Letter-join 40" panose="02000805000000020003" pitchFamily="50" charset="0"/>
              </a:rPr>
              <a:t>Be in school on time</a:t>
            </a:r>
          </a:p>
          <a:p>
            <a:endParaRPr lang="en-GB" dirty="0">
              <a:latin typeface="Letter-join 40" panose="02000805000000020003" pitchFamily="50" charset="0"/>
            </a:endParaRPr>
          </a:p>
          <a:p>
            <a:r>
              <a:rPr lang="en-GB" dirty="0">
                <a:latin typeface="Letter-join 40" panose="02000805000000020003" pitchFamily="50" charset="0"/>
              </a:rPr>
              <a:t>Do their homework</a:t>
            </a:r>
          </a:p>
          <a:p>
            <a:endParaRPr lang="en-GB" dirty="0">
              <a:latin typeface="Letter-join 40" panose="02000805000000020003" pitchFamily="50" charset="0"/>
            </a:endParaRPr>
          </a:p>
          <a:p>
            <a:r>
              <a:rPr lang="en-GB" dirty="0">
                <a:latin typeface="Letter-join 40" panose="02000805000000020003" pitchFamily="50" charset="0"/>
              </a:rPr>
              <a:t>Wear the correct uniform</a:t>
            </a:r>
          </a:p>
          <a:p>
            <a:endParaRPr lang="en-GB" dirty="0">
              <a:latin typeface="Letter-join 40" panose="02000805000000020003" pitchFamily="50" charset="0"/>
            </a:endParaRPr>
          </a:p>
          <a:p>
            <a:r>
              <a:rPr lang="en-GB" dirty="0">
                <a:latin typeface="Letter-join 40" panose="02000805000000020003" pitchFamily="50" charset="0"/>
              </a:rPr>
              <a:t>Respect others at all times in school</a:t>
            </a:r>
          </a:p>
          <a:p>
            <a:endParaRPr lang="en-GB" dirty="0">
              <a:latin typeface="Letter-join 40" panose="02000805000000020003" pitchFamily="50" charset="0"/>
            </a:endParaRPr>
          </a:p>
          <a:p>
            <a:r>
              <a:rPr lang="en-GB" dirty="0">
                <a:latin typeface="Letter-join 40" panose="02000805000000020003" pitchFamily="50" charset="0"/>
              </a:rPr>
              <a:t>Follow our school rules</a:t>
            </a:r>
          </a:p>
          <a:p>
            <a:endParaRPr lang="en-GB" dirty="0">
              <a:latin typeface="Letter-join 40" panose="02000805000000020003" pitchFamily="50" charset="0"/>
            </a:endParaRPr>
          </a:p>
          <a:p>
            <a:pPr marL="0" indent="0">
              <a:buNone/>
            </a:pPr>
            <a:r>
              <a:rPr lang="en-GB" dirty="0">
                <a:latin typeface="Letter-join 40" panose="02000805000000020003" pitchFamily="50" charset="0"/>
              </a:rPr>
              <a:t>#bereadybesafeberepectful</a:t>
            </a:r>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How can I support my child?</a:t>
            </a:r>
          </a:p>
        </p:txBody>
      </p:sp>
    </p:spTree>
    <p:extLst>
      <p:ext uri="{BB962C8B-B14F-4D97-AF65-F5344CB8AC3E}">
        <p14:creationId xmlns:p14="http://schemas.microsoft.com/office/powerpoint/2010/main" val="15880003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1" y="1412776"/>
            <a:ext cx="4176463" cy="3240360"/>
          </a:xfrm>
        </p:spPr>
        <p:txBody>
          <a:bodyPr>
            <a:normAutofit fontScale="40000" lnSpcReduction="20000"/>
          </a:bodyPr>
          <a:lstStyle/>
          <a:p>
            <a:pPr marL="0" indent="0">
              <a:buNone/>
            </a:pPr>
            <a:r>
              <a:rPr lang="en-GB" sz="4500" u="sng" dirty="0">
                <a:solidFill>
                  <a:schemeClr val="bg2">
                    <a:lumMod val="25000"/>
                  </a:schemeClr>
                </a:solidFill>
                <a:latin typeface="Letter-join 40" panose="02000805000000020003" pitchFamily="50" charset="0"/>
              </a:rPr>
              <a:t>Uniform:</a:t>
            </a:r>
          </a:p>
          <a:p>
            <a:pPr marL="0" indent="0">
              <a:buNone/>
            </a:pPr>
            <a:endParaRPr lang="en-GB" sz="4500" u="sng" dirty="0">
              <a:solidFill>
                <a:schemeClr val="bg2">
                  <a:lumMod val="25000"/>
                </a:schemeClr>
              </a:solidFill>
              <a:latin typeface="Letter-join 40" panose="02000805000000020003" pitchFamily="50" charset="0"/>
            </a:endParaRPr>
          </a:p>
          <a:p>
            <a:pPr fontAlgn="t"/>
            <a:r>
              <a:rPr lang="en-GB" sz="2900" b="1" dirty="0">
                <a:solidFill>
                  <a:schemeClr val="bg2">
                    <a:lumMod val="25000"/>
                  </a:schemeClr>
                </a:solidFill>
                <a:latin typeface="Letter-join 40" panose="02000805000000020003" pitchFamily="50" charset="0"/>
              </a:rPr>
              <a:t>Winter Uniform</a:t>
            </a:r>
            <a:endParaRPr lang="en-GB" sz="2900" dirty="0">
              <a:solidFill>
                <a:schemeClr val="bg2">
                  <a:lumMod val="25000"/>
                </a:schemeClr>
              </a:solidFill>
              <a:latin typeface="Letter-join 40" panose="02000805000000020003" pitchFamily="50" charset="0"/>
            </a:endParaRPr>
          </a:p>
          <a:p>
            <a:pPr fontAlgn="t"/>
            <a:r>
              <a:rPr lang="en-GB" sz="2900" dirty="0">
                <a:solidFill>
                  <a:schemeClr val="bg2">
                    <a:lumMod val="25000"/>
                  </a:schemeClr>
                </a:solidFill>
                <a:latin typeface="Letter-join 40" panose="02000805000000020003" pitchFamily="50" charset="0"/>
              </a:rPr>
              <a:t> </a:t>
            </a:r>
          </a:p>
          <a:p>
            <a:pPr fontAlgn="t"/>
            <a:r>
              <a:rPr lang="en-GB" sz="2900" dirty="0">
                <a:solidFill>
                  <a:schemeClr val="bg2">
                    <a:lumMod val="25000"/>
                  </a:schemeClr>
                </a:solidFill>
                <a:latin typeface="Letter-join 40" panose="02000805000000020003" pitchFamily="50" charset="0"/>
              </a:rPr>
              <a:t>Navy Blue V-neck Pullover , Cardigan or</a:t>
            </a:r>
          </a:p>
          <a:p>
            <a:pPr fontAlgn="t"/>
            <a:r>
              <a:rPr lang="en-GB" sz="2900" dirty="0">
                <a:solidFill>
                  <a:schemeClr val="bg2">
                    <a:lumMod val="25000"/>
                  </a:schemeClr>
                </a:solidFill>
                <a:latin typeface="Letter-join 40" panose="02000805000000020003" pitchFamily="50" charset="0"/>
              </a:rPr>
              <a:t>V-neck Sweatshirt</a:t>
            </a:r>
          </a:p>
          <a:p>
            <a:pPr fontAlgn="t"/>
            <a:r>
              <a:rPr lang="en-GB" sz="2900" dirty="0">
                <a:solidFill>
                  <a:schemeClr val="bg2">
                    <a:lumMod val="25000"/>
                  </a:schemeClr>
                </a:solidFill>
                <a:latin typeface="Letter-join 40" panose="02000805000000020003" pitchFamily="50" charset="0"/>
              </a:rPr>
              <a:t>Blue Shirt/blouse</a:t>
            </a:r>
          </a:p>
          <a:p>
            <a:pPr fontAlgn="t"/>
            <a:r>
              <a:rPr lang="en-GB" sz="2900" dirty="0">
                <a:solidFill>
                  <a:schemeClr val="bg2">
                    <a:lumMod val="25000"/>
                  </a:schemeClr>
                </a:solidFill>
                <a:latin typeface="Letter-join 40" panose="02000805000000020003" pitchFamily="50" charset="0"/>
              </a:rPr>
              <a:t>Grey Trousers/ Navy blue skirt/pinafore dress</a:t>
            </a:r>
          </a:p>
          <a:p>
            <a:pPr fontAlgn="t"/>
            <a:r>
              <a:rPr lang="en-GB" sz="2900" dirty="0">
                <a:solidFill>
                  <a:schemeClr val="bg2">
                    <a:lumMod val="25000"/>
                  </a:schemeClr>
                </a:solidFill>
                <a:latin typeface="Letter-join 40" panose="02000805000000020003" pitchFamily="50" charset="0"/>
              </a:rPr>
              <a:t>Grey/Black socks/ grey/black/navy tights</a:t>
            </a:r>
          </a:p>
          <a:p>
            <a:pPr fontAlgn="t"/>
            <a:r>
              <a:rPr lang="en-GB" sz="2900" dirty="0">
                <a:solidFill>
                  <a:schemeClr val="bg2">
                    <a:lumMod val="25000"/>
                  </a:schemeClr>
                </a:solidFill>
                <a:latin typeface="Letter-join 40" panose="02000805000000020003" pitchFamily="50" charset="0"/>
              </a:rPr>
              <a:t>Black flat Shoes ( no trainers)</a:t>
            </a:r>
          </a:p>
          <a:p>
            <a:pPr fontAlgn="t"/>
            <a:r>
              <a:rPr lang="en-GB" sz="2900" dirty="0">
                <a:solidFill>
                  <a:schemeClr val="bg2">
                    <a:lumMod val="25000"/>
                  </a:schemeClr>
                </a:solidFill>
                <a:latin typeface="Letter-join 40" panose="02000805000000020003" pitchFamily="50" charset="0"/>
              </a:rPr>
              <a:t>School Tie</a:t>
            </a:r>
          </a:p>
          <a:p>
            <a:pPr fontAlgn="t"/>
            <a:r>
              <a:rPr lang="en-GB" sz="2900" dirty="0">
                <a:solidFill>
                  <a:schemeClr val="bg2">
                    <a:lumMod val="25000"/>
                  </a:schemeClr>
                </a:solidFill>
                <a:latin typeface="Letter-join 40" panose="02000805000000020003" pitchFamily="50" charset="0"/>
              </a:rPr>
              <a:t>Blue hair accessories (small)</a:t>
            </a: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solidFill>
                  <a:schemeClr val="bg2">
                    <a:lumMod val="25000"/>
                  </a:schemeClr>
                </a:solidFill>
                <a:latin typeface="Letter-join 40" panose="02000805000000020003" pitchFamily="50" charset="0"/>
              </a:rPr>
              <a:t>General Reminders</a:t>
            </a:r>
          </a:p>
        </p:txBody>
      </p:sp>
      <p:sp>
        <p:nvSpPr>
          <p:cNvPr id="6" name="TextBox 5"/>
          <p:cNvSpPr txBox="1"/>
          <p:nvPr/>
        </p:nvSpPr>
        <p:spPr>
          <a:xfrm>
            <a:off x="4644008" y="1412776"/>
            <a:ext cx="4176464" cy="2800767"/>
          </a:xfrm>
          <a:prstGeom prst="rect">
            <a:avLst/>
          </a:prstGeom>
          <a:noFill/>
        </p:spPr>
        <p:txBody>
          <a:bodyPr wrap="square" rtlCol="0">
            <a:spAutoFit/>
          </a:bodyPr>
          <a:lstStyle/>
          <a:p>
            <a:pPr fontAlgn="t"/>
            <a:endParaRPr lang="en-GB" b="1" dirty="0">
              <a:solidFill>
                <a:schemeClr val="bg2">
                  <a:lumMod val="25000"/>
                </a:schemeClr>
              </a:solidFill>
              <a:latin typeface="Letter-join 40" panose="02000805000000020003" pitchFamily="50" charset="0"/>
            </a:endParaRPr>
          </a:p>
          <a:p>
            <a:pPr fontAlgn="t"/>
            <a:endParaRPr lang="en-GB" sz="1400" b="1" dirty="0">
              <a:solidFill>
                <a:schemeClr val="bg2">
                  <a:lumMod val="25000"/>
                </a:schemeClr>
              </a:solidFill>
              <a:latin typeface="Letter-join 40" panose="02000805000000020003" pitchFamily="50" charset="0"/>
            </a:endParaRPr>
          </a:p>
          <a:p>
            <a:pPr fontAlgn="t"/>
            <a:endParaRPr lang="en-GB" sz="1400" b="1" dirty="0">
              <a:solidFill>
                <a:schemeClr val="bg2">
                  <a:lumMod val="25000"/>
                </a:schemeClr>
              </a:solidFill>
              <a:latin typeface="Letter-join 40" panose="02000805000000020003" pitchFamily="50" charset="0"/>
            </a:endParaRPr>
          </a:p>
          <a:p>
            <a:pPr fontAlgn="t"/>
            <a:r>
              <a:rPr lang="en-GB" sz="1400" b="1" dirty="0">
                <a:solidFill>
                  <a:schemeClr val="bg2">
                    <a:lumMod val="25000"/>
                  </a:schemeClr>
                </a:solidFill>
                <a:latin typeface="Letter-join 40" panose="02000805000000020003" pitchFamily="50" charset="0"/>
              </a:rPr>
              <a:t>Summer Uniform</a:t>
            </a:r>
          </a:p>
          <a:p>
            <a:pPr fontAlgn="t"/>
            <a:endParaRPr lang="en-GB" sz="1400" dirty="0">
              <a:solidFill>
                <a:schemeClr val="bg2">
                  <a:lumMod val="25000"/>
                </a:schemeClr>
              </a:solidFill>
              <a:latin typeface="Letter-join 40" panose="02000805000000020003" pitchFamily="50" charset="0"/>
            </a:endParaRPr>
          </a:p>
          <a:p>
            <a:pPr fontAlgn="t"/>
            <a:r>
              <a:rPr lang="en-GB" sz="1400" dirty="0">
                <a:solidFill>
                  <a:schemeClr val="bg2">
                    <a:lumMod val="25000"/>
                  </a:schemeClr>
                </a:solidFill>
                <a:latin typeface="Letter-join 40" panose="02000805000000020003" pitchFamily="50" charset="0"/>
              </a:rPr>
              <a:t> </a:t>
            </a:r>
          </a:p>
          <a:p>
            <a:pPr fontAlgn="t"/>
            <a:r>
              <a:rPr lang="en-GB" sz="1400" dirty="0">
                <a:solidFill>
                  <a:schemeClr val="bg2">
                    <a:lumMod val="25000"/>
                  </a:schemeClr>
                </a:solidFill>
                <a:latin typeface="Letter-join 40" panose="02000805000000020003" pitchFamily="50" charset="0"/>
              </a:rPr>
              <a:t>*Grey shorts/ grey/ Navy culottes</a:t>
            </a:r>
          </a:p>
          <a:p>
            <a:pPr fontAlgn="t"/>
            <a:r>
              <a:rPr lang="en-GB" sz="1400" dirty="0">
                <a:solidFill>
                  <a:schemeClr val="bg2">
                    <a:lumMod val="25000"/>
                  </a:schemeClr>
                </a:solidFill>
                <a:latin typeface="Letter-join 40" panose="02000805000000020003" pitchFamily="50" charset="0"/>
              </a:rPr>
              <a:t>*Sky blue Polo Shirt</a:t>
            </a:r>
          </a:p>
          <a:p>
            <a:pPr fontAlgn="t"/>
            <a:r>
              <a:rPr lang="en-GB" sz="1400" dirty="0">
                <a:solidFill>
                  <a:schemeClr val="bg2">
                    <a:lumMod val="25000"/>
                  </a:schemeClr>
                </a:solidFill>
                <a:latin typeface="Letter-join 40" panose="02000805000000020003" pitchFamily="50" charset="0"/>
              </a:rPr>
              <a:t>*Blue and White Checked/Striped Dress/playsuit</a:t>
            </a:r>
          </a:p>
          <a:p>
            <a:pPr fontAlgn="t"/>
            <a:r>
              <a:rPr lang="en-GB" sz="1400" dirty="0">
                <a:solidFill>
                  <a:schemeClr val="bg2">
                    <a:lumMod val="25000"/>
                  </a:schemeClr>
                </a:solidFill>
                <a:latin typeface="Letter-join 40" panose="02000805000000020003" pitchFamily="50" charset="0"/>
              </a:rPr>
              <a:t>*Black flat shoes (no trainers)</a:t>
            </a:r>
          </a:p>
          <a:p>
            <a:pPr fontAlgn="t"/>
            <a:r>
              <a:rPr lang="en-GB" sz="1400" dirty="0">
                <a:solidFill>
                  <a:schemeClr val="bg2">
                    <a:lumMod val="25000"/>
                  </a:schemeClr>
                </a:solidFill>
                <a:latin typeface="Letter-join 40" panose="02000805000000020003" pitchFamily="50" charset="0"/>
              </a:rPr>
              <a:t>Blue hair accessories (small)</a:t>
            </a:r>
          </a:p>
          <a:p>
            <a:endParaRPr lang="en-GB" dirty="0">
              <a:solidFill>
                <a:schemeClr val="bg2">
                  <a:lumMod val="25000"/>
                </a:schemeClr>
              </a:solidFill>
              <a:latin typeface="Letter-join 40" panose="02000805000000020003" pitchFamily="50" charset="0"/>
            </a:endParaRPr>
          </a:p>
        </p:txBody>
      </p:sp>
      <p:sp>
        <p:nvSpPr>
          <p:cNvPr id="7" name="Rectangle 6"/>
          <p:cNvSpPr/>
          <p:nvPr/>
        </p:nvSpPr>
        <p:spPr>
          <a:xfrm>
            <a:off x="539552" y="5081253"/>
            <a:ext cx="8280920" cy="1200329"/>
          </a:xfrm>
          <a:prstGeom prst="rect">
            <a:avLst/>
          </a:prstGeom>
        </p:spPr>
        <p:txBody>
          <a:bodyPr wrap="square">
            <a:spAutoFit/>
          </a:bodyPr>
          <a:lstStyle/>
          <a:p>
            <a:r>
              <a:rPr lang="en-GB" dirty="0">
                <a:solidFill>
                  <a:schemeClr val="bg2">
                    <a:lumMod val="25000"/>
                  </a:schemeClr>
                </a:solidFill>
                <a:latin typeface="Letter-join 40" panose="02000805000000020003" pitchFamily="50" charset="0"/>
              </a:rPr>
              <a:t>Please label ALL uniform, including coats, lunchboxes, PE kits and book bags.</a:t>
            </a:r>
          </a:p>
          <a:p>
            <a:r>
              <a:rPr lang="en-GB" dirty="0">
                <a:solidFill>
                  <a:schemeClr val="bg2">
                    <a:lumMod val="25000"/>
                  </a:schemeClr>
                </a:solidFill>
                <a:latin typeface="Letter-join 40" panose="02000805000000020003" pitchFamily="50" charset="0"/>
              </a:rPr>
              <a:t>No jewellery!</a:t>
            </a:r>
          </a:p>
          <a:p>
            <a:endParaRPr lang="en-GB" dirty="0">
              <a:solidFill>
                <a:schemeClr val="bg2">
                  <a:lumMod val="25000"/>
                </a:schemeClr>
              </a:solidFill>
              <a:latin typeface="Letter-join 40" panose="02000805000000020003" pitchFamily="50" charset="0"/>
            </a:endParaRPr>
          </a:p>
          <a:p>
            <a:r>
              <a:rPr lang="en-GB" dirty="0">
                <a:solidFill>
                  <a:schemeClr val="bg2">
                    <a:lumMod val="25000"/>
                  </a:schemeClr>
                </a:solidFill>
                <a:latin typeface="Letter-join 40" panose="02000805000000020003" pitchFamily="50" charset="0"/>
              </a:rPr>
              <a:t>Pre-worn uniforms available from the school office. Re-label appropriately</a:t>
            </a:r>
          </a:p>
        </p:txBody>
      </p:sp>
    </p:spTree>
    <p:extLst>
      <p:ext uri="{BB962C8B-B14F-4D97-AF65-F5344CB8AC3E}">
        <p14:creationId xmlns:p14="http://schemas.microsoft.com/office/powerpoint/2010/main" val="42144427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1591056"/>
            <a:ext cx="8596477" cy="5112568"/>
          </a:xfrm>
        </p:spPr>
        <p:txBody>
          <a:bodyPr>
            <a:normAutofit fontScale="92500" lnSpcReduction="10000"/>
          </a:bodyPr>
          <a:lstStyle/>
          <a:p>
            <a:endParaRPr lang="en-GB" dirty="0">
              <a:latin typeface="Letter-join 40" panose="02000805000000020003" pitchFamily="50" charset="0"/>
            </a:endParaRPr>
          </a:p>
          <a:p>
            <a:r>
              <a:rPr lang="en-GB" dirty="0">
                <a:latin typeface="Letter-join 40" panose="02000805000000020003" pitchFamily="50" charset="0"/>
              </a:rPr>
              <a:t>PE: Monday (swimming) Thursday (PE coach)</a:t>
            </a:r>
          </a:p>
          <a:p>
            <a:endParaRPr lang="en-GB" dirty="0">
              <a:latin typeface="Letter-join 40" panose="02000805000000020003" pitchFamily="50" charset="0"/>
            </a:endParaRPr>
          </a:p>
          <a:p>
            <a:endParaRPr lang="en-GB" dirty="0">
              <a:latin typeface="Letter-join 40" panose="02000805000000020003" pitchFamily="50" charset="0"/>
            </a:endParaRPr>
          </a:p>
          <a:p>
            <a:r>
              <a:rPr lang="en-GB" dirty="0">
                <a:latin typeface="Letter-join 40" panose="02000805000000020003" pitchFamily="50" charset="0"/>
              </a:rPr>
              <a:t>PE kits should be in a drawstring bag and kept in school until October half term.  Dark tracksuit</a:t>
            </a:r>
          </a:p>
          <a:p>
            <a:endParaRPr lang="en-GB" dirty="0">
              <a:latin typeface="Letter-join 40" panose="02000805000000020003" pitchFamily="50" charset="0"/>
            </a:endParaRPr>
          </a:p>
          <a:p>
            <a:r>
              <a:rPr lang="en-GB" dirty="0">
                <a:latin typeface="Letter-join 40" panose="02000805000000020003" pitchFamily="50" charset="0"/>
              </a:rPr>
              <a:t>Rugby After School on Mondays- £2.50 per session</a:t>
            </a:r>
          </a:p>
          <a:p>
            <a:endParaRPr lang="en-GB" dirty="0">
              <a:latin typeface="Letter-join 40" panose="02000805000000020003" pitchFamily="50" charset="0"/>
            </a:endParaRPr>
          </a:p>
          <a:p>
            <a:r>
              <a:rPr lang="en-GB" dirty="0">
                <a:latin typeface="Letter-join 40" panose="02000805000000020003" pitchFamily="50" charset="0"/>
              </a:rPr>
              <a:t>Y6 WOW Passport activities – enjoyable ‘random’ activities throughout the year to fulfil wider life of pupils. </a:t>
            </a:r>
          </a:p>
          <a:p>
            <a:endParaRPr lang="en-GB" dirty="0">
              <a:latin typeface="Letter-join 40" panose="02000805000000020003" pitchFamily="50" charset="0"/>
            </a:endParaRPr>
          </a:p>
          <a:p>
            <a:r>
              <a:rPr lang="en-GB" dirty="0">
                <a:latin typeface="Letter-join 40" panose="02000805000000020003" pitchFamily="50" charset="0"/>
              </a:rPr>
              <a:t>Macmillan Coffee Afternoon</a:t>
            </a: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General Reminders</a:t>
            </a:r>
          </a:p>
        </p:txBody>
      </p:sp>
    </p:spTree>
    <p:extLst>
      <p:ext uri="{BB962C8B-B14F-4D97-AF65-F5344CB8AC3E}">
        <p14:creationId xmlns:p14="http://schemas.microsoft.com/office/powerpoint/2010/main" val="29440401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16832"/>
            <a:ext cx="8380453" cy="4941168"/>
          </a:xfrm>
        </p:spPr>
        <p:txBody>
          <a:bodyPr>
            <a:normAutofit/>
          </a:bodyPr>
          <a:lstStyle/>
          <a:p>
            <a:r>
              <a:rPr lang="en-GB" dirty="0">
                <a:latin typeface="Letter-join 40" panose="02000805000000020003" pitchFamily="50" charset="0"/>
              </a:rPr>
              <a:t>Water bottles </a:t>
            </a:r>
          </a:p>
          <a:p>
            <a:endParaRPr lang="en-GB" dirty="0">
              <a:latin typeface="Letter-join 40" panose="02000805000000020003" pitchFamily="50" charset="0"/>
            </a:endParaRPr>
          </a:p>
          <a:p>
            <a:r>
              <a:rPr lang="en-GB" dirty="0">
                <a:latin typeface="Letter-join 40" panose="02000805000000020003" pitchFamily="50" charset="0"/>
              </a:rPr>
              <a:t>School Meals - Children can bring a packed lunch or have a hot dinner as normal. </a:t>
            </a:r>
          </a:p>
          <a:p>
            <a:pPr marL="0" indent="0">
              <a:buNone/>
            </a:pPr>
            <a:endParaRPr lang="en-GB" dirty="0">
              <a:latin typeface="Letter-join 40" panose="02000805000000020003" pitchFamily="50" charset="0"/>
            </a:endParaRPr>
          </a:p>
          <a:p>
            <a:r>
              <a:rPr lang="en-GB" dirty="0">
                <a:latin typeface="Letter-join 40" panose="02000805000000020003" pitchFamily="50" charset="0"/>
              </a:rPr>
              <a:t>School Levy money £10 per family for the year</a:t>
            </a:r>
          </a:p>
          <a:p>
            <a:endParaRPr lang="en-GB" dirty="0">
              <a:latin typeface="Letter-join 40" panose="02000805000000020003" pitchFamily="50" charset="0"/>
            </a:endParaRPr>
          </a:p>
          <a:p>
            <a:r>
              <a:rPr lang="en-GB" dirty="0">
                <a:latin typeface="Letter-join 40" panose="02000805000000020003" pitchFamily="50" charset="0"/>
              </a:rPr>
              <a:t>Class trip to WW2 bunker in Liverpool and WW2 museum is booked for 20th October – behaviour dependant. Letters will be given out soon.</a:t>
            </a:r>
          </a:p>
          <a:p>
            <a:endParaRPr lang="en-GB" dirty="0">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General Reminders</a:t>
            </a:r>
          </a:p>
        </p:txBody>
      </p:sp>
    </p:spTree>
    <p:extLst>
      <p:ext uri="{BB962C8B-B14F-4D97-AF65-F5344CB8AC3E}">
        <p14:creationId xmlns:p14="http://schemas.microsoft.com/office/powerpoint/2010/main" val="30341829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45233" y="1854932"/>
            <a:ext cx="8363271" cy="4968552"/>
          </a:xfrm>
        </p:spPr>
        <p:txBody>
          <a:bodyPr>
            <a:normAutofit fontScale="55000" lnSpcReduction="20000"/>
          </a:bodyPr>
          <a:lstStyle/>
          <a:p>
            <a:pPr>
              <a:lnSpc>
                <a:spcPct val="170000"/>
              </a:lnSpc>
            </a:pPr>
            <a:r>
              <a:rPr lang="en-GB" dirty="0">
                <a:latin typeface="Letter-join 40" panose="02000805000000020003" pitchFamily="50" charset="0"/>
              </a:rPr>
              <a:t>Maths – Place value, addition and subtraction, multiplication and division, fractions</a:t>
            </a:r>
          </a:p>
          <a:p>
            <a:pPr>
              <a:lnSpc>
                <a:spcPct val="170000"/>
              </a:lnSpc>
            </a:pPr>
            <a:r>
              <a:rPr lang="en-GB" dirty="0">
                <a:latin typeface="Letter-join 40" panose="02000805000000020003" pitchFamily="50" charset="0"/>
              </a:rPr>
              <a:t>English –Star of Fear, Star of Hope. Can we Save The Tiger? Eagle in the Snow. A Christmas Carol.</a:t>
            </a:r>
          </a:p>
          <a:p>
            <a:pPr>
              <a:lnSpc>
                <a:spcPct val="170000"/>
              </a:lnSpc>
            </a:pPr>
            <a:r>
              <a:rPr lang="en-GB" dirty="0">
                <a:latin typeface="Letter-join 40" panose="02000805000000020003" pitchFamily="50" charset="0"/>
              </a:rPr>
              <a:t>Science –Electricity, Classification </a:t>
            </a:r>
          </a:p>
          <a:p>
            <a:pPr>
              <a:lnSpc>
                <a:spcPct val="170000"/>
              </a:lnSpc>
            </a:pPr>
            <a:r>
              <a:rPr lang="en-GB" dirty="0">
                <a:latin typeface="Letter-join 40" panose="02000805000000020003" pitchFamily="50" charset="0"/>
              </a:rPr>
              <a:t>Come and See –Loving, Vocations, Advent</a:t>
            </a:r>
          </a:p>
          <a:p>
            <a:pPr>
              <a:lnSpc>
                <a:spcPct val="170000"/>
              </a:lnSpc>
            </a:pPr>
            <a:r>
              <a:rPr lang="en-GB" dirty="0">
                <a:latin typeface="Letter-join 40" panose="02000805000000020003" pitchFamily="50" charset="0"/>
              </a:rPr>
              <a:t>History –WW2</a:t>
            </a:r>
          </a:p>
          <a:p>
            <a:pPr>
              <a:lnSpc>
                <a:spcPct val="170000"/>
              </a:lnSpc>
            </a:pPr>
            <a:r>
              <a:rPr lang="en-GB" dirty="0">
                <a:latin typeface="Letter-join 40" panose="02000805000000020003" pitchFamily="50" charset="0"/>
              </a:rPr>
              <a:t>Geography – South America &amp; Rainforests</a:t>
            </a:r>
          </a:p>
          <a:p>
            <a:pPr>
              <a:lnSpc>
                <a:spcPct val="170000"/>
              </a:lnSpc>
            </a:pPr>
            <a:r>
              <a:rPr lang="en-GB" dirty="0">
                <a:latin typeface="Letter-join 40" panose="02000805000000020003" pitchFamily="50" charset="0"/>
              </a:rPr>
              <a:t>RSHE – Human Rights, Mental Health</a:t>
            </a:r>
          </a:p>
          <a:p>
            <a:pPr>
              <a:lnSpc>
                <a:spcPct val="170000"/>
              </a:lnSpc>
            </a:pPr>
            <a:r>
              <a:rPr lang="en-GB" dirty="0">
                <a:latin typeface="Letter-join 40" panose="02000805000000020003" pitchFamily="50" charset="0"/>
              </a:rPr>
              <a:t>PE – Rugby and Swimming</a:t>
            </a:r>
          </a:p>
          <a:p>
            <a:pPr>
              <a:lnSpc>
                <a:spcPct val="170000"/>
              </a:lnSpc>
            </a:pPr>
            <a:r>
              <a:rPr lang="en-GB" dirty="0">
                <a:latin typeface="Letter-join 40" panose="02000805000000020003" pitchFamily="50" charset="0"/>
              </a:rPr>
              <a:t>Art – Expression </a:t>
            </a:r>
          </a:p>
          <a:p>
            <a:pPr>
              <a:lnSpc>
                <a:spcPct val="170000"/>
              </a:lnSpc>
            </a:pPr>
            <a:r>
              <a:rPr lang="en-GB" dirty="0">
                <a:latin typeface="Letter-join 40" panose="02000805000000020003" pitchFamily="50" charset="0"/>
              </a:rPr>
              <a:t>DT –Electrical Steady Hand Game</a:t>
            </a:r>
          </a:p>
          <a:p>
            <a:pPr>
              <a:lnSpc>
                <a:spcPct val="170000"/>
              </a:lnSpc>
            </a:pPr>
            <a:r>
              <a:rPr lang="en-GB" dirty="0">
                <a:latin typeface="Letter-join 40" panose="02000805000000020003" pitchFamily="50" charset="0"/>
              </a:rPr>
              <a:t>Computing  - Safe Internet Usage</a:t>
            </a:r>
          </a:p>
          <a:p>
            <a:pPr>
              <a:lnSpc>
                <a:spcPct val="170000"/>
              </a:lnSpc>
            </a:pPr>
            <a:r>
              <a:rPr lang="en-GB" dirty="0">
                <a:latin typeface="Letter-join 40" panose="02000805000000020003" pitchFamily="50" charset="0"/>
              </a:rPr>
              <a:t>French – Our School</a:t>
            </a:r>
          </a:p>
          <a:p>
            <a:pPr>
              <a:lnSpc>
                <a:spcPct val="170000"/>
              </a:lnSpc>
            </a:pPr>
            <a:r>
              <a:rPr lang="en-GB" dirty="0">
                <a:latin typeface="Letter-join 40" panose="02000805000000020003" pitchFamily="50" charset="0"/>
              </a:rPr>
              <a:t>Music – Reading and Recording Musical Scores</a:t>
            </a:r>
            <a:endParaRPr lang="en-GB" dirty="0"/>
          </a:p>
        </p:txBody>
      </p:sp>
      <p:sp>
        <p:nvSpPr>
          <p:cNvPr id="3" name="Title 2"/>
          <p:cNvSpPr>
            <a:spLocks noGrp="1"/>
          </p:cNvSpPr>
          <p:nvPr>
            <p:ph type="title"/>
          </p:nvPr>
        </p:nvSpPr>
        <p:spPr/>
        <p:txBody>
          <a:bodyPr/>
          <a:lstStyle/>
          <a:p>
            <a:r>
              <a:rPr lang="en-GB" dirty="0">
                <a:latin typeface="Letter-join 40" panose="02000805000000020003" pitchFamily="50" charset="0"/>
              </a:rPr>
              <a:t>Autumn term topics –</a:t>
            </a:r>
          </a:p>
        </p:txBody>
      </p:sp>
    </p:spTree>
    <p:extLst>
      <p:ext uri="{BB962C8B-B14F-4D97-AF65-F5344CB8AC3E}">
        <p14:creationId xmlns:p14="http://schemas.microsoft.com/office/powerpoint/2010/main" val="7896657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GB" dirty="0">
                <a:latin typeface="Letter-join 40" panose="02000805000000020003" pitchFamily="50" charset="0"/>
              </a:rPr>
              <a:t>If you still have any questions about ‘How we do it at St Teresa’s’, please don’t hesitate to contact us via the school office or email.</a:t>
            </a:r>
          </a:p>
          <a:p>
            <a:endParaRPr lang="en-GB" dirty="0">
              <a:latin typeface="Letter-join 40" panose="02000805000000020003" pitchFamily="50" charset="0"/>
            </a:endParaRPr>
          </a:p>
          <a:p>
            <a:pPr marL="0" indent="0">
              <a:buNone/>
            </a:pPr>
            <a:r>
              <a:rPr lang="en-GB" dirty="0">
                <a:latin typeface="Letter-join 40" panose="02000805000000020003" pitchFamily="50" charset="0"/>
              </a:rPr>
              <a:t>Miss Thompson </a:t>
            </a:r>
            <a:r>
              <a:rPr lang="en-GB" dirty="0">
                <a:latin typeface="Letter-join 40" panose="02000805000000020003" pitchFamily="50" charset="0"/>
                <a:sym typeface="Wingdings" panose="05000000000000000000" pitchFamily="2" charset="2"/>
              </a:rPr>
              <a:t> </a:t>
            </a:r>
            <a:endParaRPr lang="en-GB" dirty="0">
              <a:latin typeface="Letter-join 40" panose="02000805000000020003" pitchFamily="50" charset="0"/>
            </a:endParaRPr>
          </a:p>
        </p:txBody>
      </p:sp>
      <p:sp>
        <p:nvSpPr>
          <p:cNvPr id="3" name="Title 2"/>
          <p:cNvSpPr>
            <a:spLocks noGrp="1"/>
          </p:cNvSpPr>
          <p:nvPr>
            <p:ph type="title"/>
          </p:nvPr>
        </p:nvSpPr>
        <p:spPr/>
        <p:txBody>
          <a:bodyPr/>
          <a:lstStyle/>
          <a:p>
            <a:r>
              <a:rPr lang="en-GB" dirty="0">
                <a:latin typeface="Letter-join 40" panose="02000805000000020003" pitchFamily="50" charset="0"/>
              </a:rPr>
              <a:t>Any questions?</a:t>
            </a:r>
          </a:p>
        </p:txBody>
      </p:sp>
    </p:spTree>
    <p:extLst>
      <p:ext uri="{BB962C8B-B14F-4D97-AF65-F5344CB8AC3E}">
        <p14:creationId xmlns:p14="http://schemas.microsoft.com/office/powerpoint/2010/main" val="338680059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253B6E4A1CB1846936E2989CF9ED978" ma:contentTypeVersion="21" ma:contentTypeDescription="Create a new document." ma:contentTypeScope="" ma:versionID="5b0805252e79b76e2288876c5b374763">
  <xsd:schema xmlns:xsd="http://www.w3.org/2001/XMLSchema" xmlns:xs="http://www.w3.org/2001/XMLSchema" xmlns:p="http://schemas.microsoft.com/office/2006/metadata/properties" xmlns:ns2="4b989610-d74b-44c1-b52e-1d9dc3efc540" xmlns:ns3="f93f3264-3b15-4307-a735-bfa3536ec467" targetNamespace="http://schemas.microsoft.com/office/2006/metadata/properties" ma:root="true" ma:fieldsID="d224887c359b786cf555fc89af896bfb" ns2:_="" ns3:_="">
    <xsd:import namespace="4b989610-d74b-44c1-b52e-1d9dc3efc540"/>
    <xsd:import namespace="f93f3264-3b15-4307-a735-bfa3536ec46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2:MediaLengthInSeconds" minOccurs="0"/>
                <xsd:element ref="ns2:MediaServiceLocation" minOccurs="0"/>
                <xsd:element ref="ns3:TaxCatchAll" minOccurs="0"/>
                <xsd:element ref="ns2:lcf76f155ced4ddcb4097134ff3c332f"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989610-d74b-44c1-b52e-1d9dc3efc5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e03970a-e55d-4629-b0e7-91e18418f62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93f3264-3b15-4307-a735-bfa3536ec46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80ea0490-a604-4c40-9280-a0243aae3c90}" ma:internalName="TaxCatchAll" ma:showField="CatchAllData" ma:web="f93f3264-3b15-4307-a735-bfa3536ec46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f93f3264-3b15-4307-a735-bfa3536ec467" xsi:nil="true"/>
    <lcf76f155ced4ddcb4097134ff3c332f xmlns="4b989610-d74b-44c1-b52e-1d9dc3efc540">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ECD90D1-4247-49FB-B17B-433D80A0C53F}"/>
</file>

<file path=customXml/itemProps2.xml><?xml version="1.0" encoding="utf-8"?>
<ds:datastoreItem xmlns:ds="http://schemas.openxmlformats.org/officeDocument/2006/customXml" ds:itemID="{AF945606-F9E8-4AD0-BA58-26474C9FC82A}">
  <ds:schemaRefs>
    <ds:schemaRef ds:uri="http://purl.org/dc/dcmitype/"/>
    <ds:schemaRef ds:uri="http://schemas.microsoft.com/office/infopath/2007/PartnerControls"/>
    <ds:schemaRef ds:uri="http://purl.org/dc/elements/1.1/"/>
    <ds:schemaRef ds:uri="http://schemas.microsoft.com/office/2006/metadata/properties"/>
    <ds:schemaRef ds:uri="4b989610-d74b-44c1-b52e-1d9dc3efc540"/>
    <ds:schemaRef ds:uri="http://purl.org/dc/terms/"/>
    <ds:schemaRef ds:uri="http://schemas.microsoft.com/office/2006/documentManagement/types"/>
    <ds:schemaRef ds:uri="http://schemas.openxmlformats.org/package/2006/metadata/core-properties"/>
    <ds:schemaRef ds:uri="f93f3264-3b15-4307-a735-bfa3536ec467"/>
    <ds:schemaRef ds:uri="http://www.w3.org/XML/1998/namespace"/>
  </ds:schemaRefs>
</ds:datastoreItem>
</file>

<file path=customXml/itemProps3.xml><?xml version="1.0" encoding="utf-8"?>
<ds:datastoreItem xmlns:ds="http://schemas.openxmlformats.org/officeDocument/2006/customXml" ds:itemID="{5BC4D2A5-4085-48FC-AA15-E1BC255EA1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Waveform</Template>
  <TotalTime>1081</TotalTime>
  <Words>1353</Words>
  <Application>Microsoft Office PowerPoint</Application>
  <PresentationFormat>On-screen Show (4:3)</PresentationFormat>
  <Paragraphs>176</Paragraphs>
  <Slides>23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Calibri</vt:lpstr>
      <vt:lpstr>Candara</vt:lpstr>
      <vt:lpstr>Letter-join 40</vt:lpstr>
      <vt:lpstr>Symbol</vt:lpstr>
      <vt:lpstr>Wingdings</vt:lpstr>
      <vt:lpstr>Waveform</vt:lpstr>
      <vt:lpstr>Year 6 Expectations </vt:lpstr>
      <vt:lpstr>        Meet the Teacher!  Class teacher  Miss Thompson  Teaching Assistant Mrs VanDenBossche  </vt:lpstr>
      <vt:lpstr>Welcome</vt:lpstr>
      <vt:lpstr>How do we do it at St Teresa’s?</vt:lpstr>
      <vt:lpstr>Mission Statement  </vt:lpstr>
      <vt:lpstr>Code of Conduct</vt:lpstr>
      <vt:lpstr>What is different this year</vt:lpstr>
      <vt:lpstr>Catholic Life</vt:lpstr>
      <vt:lpstr>Positive Mental Health and Wellbeing</vt:lpstr>
      <vt:lpstr>Year 6 expectations</vt:lpstr>
      <vt:lpstr>Homework</vt:lpstr>
      <vt:lpstr>Rewards </vt:lpstr>
      <vt:lpstr>Rewards and Sanctions</vt:lpstr>
      <vt:lpstr>Boundaries and Consequences.</vt:lpstr>
      <vt:lpstr>Boundaries and Limitations </vt:lpstr>
      <vt:lpstr>A Therapeutic response to unwanted behaviour</vt:lpstr>
      <vt:lpstr>Dealing effectively with parental concerns</vt:lpstr>
      <vt:lpstr>How can I support my child?</vt:lpstr>
      <vt:lpstr>General Reminders</vt:lpstr>
      <vt:lpstr>General Reminders</vt:lpstr>
      <vt:lpstr>General Reminders</vt:lpstr>
      <vt:lpstr>Autumn term topics –</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&amp; 2  Parent  Welcome meeting</dc:title>
  <dc:creator>y1</dc:creator>
  <cp:lastModifiedBy>Nicola Thompson</cp:lastModifiedBy>
  <cp:revision>61</cp:revision>
  <cp:lastPrinted>2019-09-10T15:15:18Z</cp:lastPrinted>
  <dcterms:created xsi:type="dcterms:W3CDTF">2015-09-18T13:33:11Z</dcterms:created>
  <dcterms:modified xsi:type="dcterms:W3CDTF">2023-09-11T11:53:22Z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0x010100C253B6E4A1CB1846936E2989CF9ED978</vt:lpwstr>
  </property>
  <property fmtid="{D5CDD505-2E9C-101B-9397-08002B2CF9AE}" pid="3" name="Order">
    <vt:r8>11436800</vt:r8>
  </property>
  <property fmtid="{D5CDD505-2E9C-101B-9397-08002B2CF9AE}" pid="4" name="MediaServiceImageTags">
    <vt:lpwstr/>
  </property>
</Properties>
</file>