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5"/>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75" r:id="rId18"/>
    <p:sldId id="270" r:id="rId19"/>
    <p:sldId id="258" r:id="rId20"/>
    <p:sldId id="278" r:id="rId21"/>
    <p:sldId id="280" r:id="rId22"/>
    <p:sldId id="294" r:id="rId23"/>
    <p:sldId id="292"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15/09/2025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15/09/2025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188640"/>
            <a:ext cx="7772400" cy="1780108"/>
          </a:xfrm>
        </p:spPr>
        <p:txBody>
          <a:bodyPr/>
          <a:lstStyle/>
          <a:p>
            <a:r>
              <a:rPr lang="en-GB" dirty="0"/>
              <a:t>EYFS 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u="sng"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Mrs Wright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Mrs Tierney</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Mrs Manweiler</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60848"/>
            <a:ext cx="8712967" cy="4464496"/>
          </a:xfrm>
        </p:spPr>
        <p:txBody>
          <a:bodyPr>
            <a:normAutofit fontScale="85000" lnSpcReduction="10000"/>
          </a:bodyPr>
          <a:lstStyle/>
          <a:p>
            <a:pPr marL="0" indent="0">
              <a:lnSpc>
                <a:spcPct val="170000"/>
              </a:lnSpc>
              <a:buNone/>
            </a:pPr>
            <a:r>
              <a:rPr lang="en-GB" dirty="0">
                <a:latin typeface="Letter-join 40" panose="02000805000000020003" pitchFamily="50" charset="0"/>
              </a:rPr>
              <a:t>Throughout the year, information will be sent home via:</a:t>
            </a:r>
          </a:p>
          <a:p>
            <a:pPr marL="0" indent="0">
              <a:lnSpc>
                <a:spcPct val="170000"/>
              </a:lnSpc>
              <a:buNone/>
            </a:pPr>
            <a:r>
              <a:rPr lang="en-GB" dirty="0">
                <a:latin typeface="Letter-join 40" panose="02000805000000020003" pitchFamily="50" charset="0"/>
              </a:rPr>
              <a:t>The school website - https://www.st-teresas.st-helens.sch.uk/</a:t>
            </a:r>
          </a:p>
          <a:p>
            <a:pPr marL="0" indent="0">
              <a:lnSpc>
                <a:spcPct val="170000"/>
              </a:lnSpc>
              <a:buNone/>
            </a:pPr>
            <a:r>
              <a:rPr lang="en-GB" dirty="0">
                <a:latin typeface="Letter-join 40" panose="02000805000000020003" pitchFamily="50" charset="0"/>
              </a:rPr>
              <a:t>Weekly newsletter</a:t>
            </a:r>
          </a:p>
          <a:p>
            <a:pPr marL="0" indent="0">
              <a:lnSpc>
                <a:spcPct val="170000"/>
              </a:lnSpc>
              <a:buNone/>
            </a:pPr>
            <a:r>
              <a:rPr lang="en-GB" dirty="0">
                <a:latin typeface="Letter-join 40" panose="02000805000000020003" pitchFamily="50" charset="0"/>
              </a:rPr>
              <a:t>Teachers2parents</a:t>
            </a:r>
          </a:p>
          <a:p>
            <a:pPr marL="0" indent="0">
              <a:lnSpc>
                <a:spcPct val="170000"/>
              </a:lnSpc>
              <a:buNone/>
            </a:pPr>
            <a:r>
              <a:rPr lang="en-GB" dirty="0">
                <a:latin typeface="Letter-join 40" panose="02000805000000020003" pitchFamily="50" charset="0"/>
              </a:rPr>
              <a:t>Text </a:t>
            </a:r>
          </a:p>
          <a:p>
            <a:pPr marL="0" indent="0">
              <a:lnSpc>
                <a:spcPct val="170000"/>
              </a:lnSpc>
              <a:buNone/>
            </a:pPr>
            <a:r>
              <a:rPr lang="en-GB" dirty="0">
                <a:latin typeface="Letter-join 40" panose="02000805000000020003" pitchFamily="50" charset="0"/>
              </a:rPr>
              <a:t>The Reception class Page</a:t>
            </a:r>
          </a:p>
          <a:p>
            <a:pPr marL="0" indent="0">
              <a:lnSpc>
                <a:spcPct val="170000"/>
              </a:lnSpc>
              <a:buNone/>
            </a:pPr>
            <a:r>
              <a:rPr lang="en-GB" dirty="0">
                <a:latin typeface="Letter-join 40" panose="02000805000000020003" pitchFamily="50" charset="0"/>
              </a:rPr>
              <a:t>Please check your emails, texts and the school website daily for any new information</a:t>
            </a:r>
          </a:p>
        </p:txBody>
      </p:sp>
      <p:sp>
        <p:nvSpPr>
          <p:cNvPr id="3" name="Title 2"/>
          <p:cNvSpPr>
            <a:spLocks noGrp="1"/>
          </p:cNvSpPr>
          <p:nvPr>
            <p:ph type="title"/>
          </p:nvPr>
        </p:nvSpPr>
        <p:spPr/>
        <p:txBody>
          <a:bodyPr/>
          <a:lstStyle/>
          <a:p>
            <a:r>
              <a:rPr lang="en-GB"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a:latin typeface="Letter-join 40" panose="02000805000000020003" pitchFamily="50" charset="0"/>
              </a:rPr>
              <a:t>How do we do it at St Teresa’s?</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10000"/>
          </a:bodyPr>
          <a:lstStyle/>
          <a:p>
            <a:pPr marL="0" indent="0" algn="ctr">
              <a:buNone/>
            </a:pPr>
            <a:r>
              <a:rPr lang="en-GB" sz="4800" dirty="0">
                <a:latin typeface="Letter-join 40" panose="02000805000000020003" pitchFamily="50" charset="0"/>
              </a:rPr>
              <a:t>A welcoming family of God, growing and achieving together with Jesus at our side.</a:t>
            </a:r>
          </a:p>
          <a:p>
            <a:pPr marL="0" indent="0" algn="ctr">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fontScale="92500"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latin typeface="Letter-join 40" panose="02000805000000020003" pitchFamily="50" charset="0"/>
              </a:rPr>
              <a:t>The main playground gates will be open at 8.45 and close at 9.00</a:t>
            </a:r>
          </a:p>
          <a:p>
            <a:pPr marL="0" indent="0">
              <a:buNone/>
            </a:pPr>
            <a:r>
              <a:rPr lang="en-GB" dirty="0">
                <a:latin typeface="Letter-join 40" panose="02000805000000020003" pitchFamily="50" charset="0"/>
              </a:rPr>
              <a:t> </a:t>
            </a:r>
          </a:p>
          <a:p>
            <a:r>
              <a:rPr lang="en-GB" dirty="0">
                <a:latin typeface="Letter-join 40" panose="02000805000000020003" pitchFamily="50" charset="0"/>
              </a:rPr>
              <a:t>Ready, safe, respect</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Starting Times </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a:xfrm>
            <a:off x="179512" y="2060848"/>
            <a:ext cx="9433048" cy="3450696"/>
          </a:xfrm>
        </p:spPr>
        <p:txBody>
          <a:bodyPr>
            <a:normAutofit fontScale="92500" lnSpcReduction="10000"/>
          </a:bodyPr>
          <a:lstStyle/>
          <a:p>
            <a:r>
              <a:rPr lang="en-GB" dirty="0">
                <a:latin typeface="Letter-join 40" panose="02000805000000020003" pitchFamily="50" charset="0"/>
              </a:rPr>
              <a:t>Daily Prayer</a:t>
            </a:r>
          </a:p>
          <a:p>
            <a:r>
              <a:rPr lang="en-GB" dirty="0">
                <a:latin typeface="Letter-join 40" panose="02000805000000020003" pitchFamily="50" charset="0"/>
              </a:rPr>
              <a:t>Daily Collective Worship </a:t>
            </a:r>
          </a:p>
          <a:p>
            <a:r>
              <a:rPr lang="en-GB" dirty="0">
                <a:latin typeface="Letter-join 40" panose="02000805000000020003" pitchFamily="50" charset="0"/>
              </a:rPr>
              <a:t>To Know You More Clearly (Religious Education syllabus)</a:t>
            </a:r>
          </a:p>
          <a:p>
            <a:r>
              <a:rPr lang="en-GB" dirty="0">
                <a:latin typeface="Letter-join 40" panose="02000805000000020003" pitchFamily="50" charset="0"/>
              </a:rPr>
              <a:t>Hymn Practice</a:t>
            </a:r>
          </a:p>
          <a:p>
            <a:r>
              <a:rPr lang="en-GB" dirty="0">
                <a:latin typeface="Letter-join 40" panose="02000805000000020003" pitchFamily="50" charset="0"/>
              </a:rPr>
              <a:t>Weekly Mass</a:t>
            </a:r>
          </a:p>
          <a:p>
            <a:r>
              <a:rPr lang="en-GB" dirty="0">
                <a:latin typeface="Letter-join 40" panose="02000805000000020003" pitchFamily="50" charset="0"/>
              </a:rPr>
              <a:t>Celebration Mass</a:t>
            </a:r>
          </a:p>
          <a:p>
            <a:r>
              <a:rPr lang="en-GB" dirty="0">
                <a:latin typeface="Letter-join 40" panose="02000805000000020003" pitchFamily="50" charset="0"/>
              </a:rPr>
              <a:t>SVP – Mini Vinnies</a:t>
            </a:r>
          </a:p>
          <a:p>
            <a:r>
              <a:rPr lang="en-GB" dirty="0">
                <a:latin typeface="Letter-join 40" panose="02000805000000020003" pitchFamily="50" charset="0"/>
              </a:rPr>
              <a:t>Live Simply Award – CAFOD</a:t>
            </a:r>
          </a:p>
          <a:p>
            <a:r>
              <a:rPr lang="en-GB" dirty="0">
                <a:latin typeface="Letter-join 40" panose="02000805000000020003" pitchFamily="50" charset="0"/>
              </a:rPr>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p:txBody>
          <a:bodyPr/>
          <a:lstStyle/>
          <a:p>
            <a:r>
              <a:rPr lang="en-GB" dirty="0">
                <a:latin typeface="Letter-join 40" panose="02000805000000020003" pitchFamily="50" charset="0"/>
              </a:rPr>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Letter-join 40" panose="02000805000000020003" pitchFamily="50" charset="0"/>
              </a:rPr>
              <a:t>As always, your child’s mental health and wellbeing is paramount to all staff at St Teresa’s.  All children have access to:</a:t>
            </a:r>
          </a:p>
          <a:p>
            <a:pPr>
              <a:buFont typeface="Wingdings" panose="05000000000000000000" pitchFamily="2" charset="2"/>
              <a:buChar char="§"/>
            </a:pPr>
            <a:r>
              <a:rPr lang="en-GB" dirty="0">
                <a:latin typeface="Letter-join 40" panose="02000805000000020003" pitchFamily="50" charset="0"/>
              </a:rPr>
              <a:t>Weekly RSHE lessons</a:t>
            </a:r>
          </a:p>
          <a:p>
            <a:pPr>
              <a:buFont typeface="Wingdings" panose="05000000000000000000" pitchFamily="2" charset="2"/>
              <a:buChar char="§"/>
            </a:pPr>
            <a:r>
              <a:rPr lang="en-GB" dirty="0">
                <a:latin typeface="Letter-join 40" panose="02000805000000020003" pitchFamily="50" charset="0"/>
              </a:rPr>
              <a:t>Our school’s Learning Mentor – Mrs Hayes</a:t>
            </a:r>
          </a:p>
          <a:p>
            <a:pPr>
              <a:buFont typeface="Wingdings" panose="05000000000000000000" pitchFamily="2" charset="2"/>
              <a:buChar char="§"/>
            </a:pPr>
            <a:r>
              <a:rPr lang="en-GB" dirty="0">
                <a:latin typeface="Letter-join 40" panose="02000805000000020003" pitchFamily="50" charset="0"/>
              </a:rPr>
              <a:t>Caring staff who listen and respond</a:t>
            </a:r>
          </a:p>
          <a:p>
            <a:pPr>
              <a:buFont typeface="Wingdings" panose="05000000000000000000" pitchFamily="2" charset="2"/>
              <a:buChar char="§"/>
            </a:pPr>
            <a:r>
              <a:rPr lang="en-GB" dirty="0">
                <a:latin typeface="Letter-join 40" panose="02000805000000020003" pitchFamily="50" charset="0"/>
              </a:rPr>
              <a:t>Our school Chapel where they can go for quiet reflection</a:t>
            </a:r>
          </a:p>
          <a:p>
            <a:pPr>
              <a:buFont typeface="Wingdings" panose="05000000000000000000" pitchFamily="2" charset="2"/>
              <a:buChar char="§"/>
            </a:pPr>
            <a:r>
              <a:rPr lang="en-GB" dirty="0">
                <a:latin typeface="Letter-join 40" panose="02000805000000020003" pitchFamily="50" charset="0"/>
              </a:rPr>
              <a:t>Revised Behaviour Policy – Autumn term</a:t>
            </a: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2 class page</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Cursive Handwriting – please see the link on the Year 2 class page</a:t>
            </a:r>
          </a:p>
          <a:p>
            <a:pPr marL="0" indent="0">
              <a:buNone/>
            </a:pPr>
            <a:r>
              <a:rPr lang="en-GB" dirty="0"/>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Year 2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a:bodyPr>
          <a:lstStyle/>
          <a:p>
            <a:pPr>
              <a:lnSpc>
                <a:spcPct val="170000"/>
              </a:lnSpc>
            </a:pPr>
            <a:r>
              <a:rPr lang="en-GB" dirty="0">
                <a:latin typeface="Letter-join 40" panose="02000805000000020003" pitchFamily="50" charset="0"/>
              </a:rPr>
              <a:t>We expect children to read a minimum of five nights a week. Books will be sent home weekly and will be in line with your child’s reading ability. (More information to follow – reading meeting)</a:t>
            </a:r>
          </a:p>
          <a:p>
            <a:pPr>
              <a:lnSpc>
                <a:spcPct val="170000"/>
              </a:lnSpc>
            </a:pPr>
            <a:r>
              <a:rPr lang="en-GB" dirty="0">
                <a:latin typeface="Letter-join 40" panose="02000805000000020003" pitchFamily="50" charset="0"/>
              </a:rPr>
              <a:t>RWI QR codes – practice videos of sounds taught</a:t>
            </a:r>
          </a:p>
          <a:p>
            <a:pPr>
              <a:lnSpc>
                <a:spcPct val="170000"/>
              </a:lnSpc>
            </a:pPr>
            <a:r>
              <a:rPr lang="en-GB" dirty="0">
                <a:latin typeface="Letter-join 40" panose="02000805000000020003" pitchFamily="50" charset="0"/>
              </a:rPr>
              <a:t>One minute maths – 10 minutes per day </a:t>
            </a:r>
          </a:p>
          <a:p>
            <a:pPr>
              <a:lnSpc>
                <a:spcPct val="170000"/>
              </a:lnSpc>
            </a:pP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3438" y="1988840"/>
            <a:ext cx="8380453" cy="4137323"/>
          </a:xfrm>
        </p:spPr>
        <p:txBody>
          <a:bodyPr>
            <a:normAutofit/>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Stars of the week certificate</a:t>
            </a:r>
          </a:p>
          <a:p>
            <a:r>
              <a:rPr lang="en-GB" altLang="en-US" dirty="0">
                <a:latin typeface="Letter-join 40" panose="02000805000000020003" pitchFamily="50" charset="0"/>
              </a:rPr>
              <a:t>Personal best certificate</a:t>
            </a:r>
          </a:p>
          <a:p>
            <a:r>
              <a:rPr lang="en-GB" altLang="en-US" dirty="0">
                <a:latin typeface="Letter-join 40" panose="02000805000000020003" pitchFamily="50" charset="0"/>
              </a:rPr>
              <a:t>Role Model badges – Blue or Yellow or Red</a:t>
            </a:r>
          </a:p>
          <a:p>
            <a:r>
              <a:rPr lang="en-GB" altLang="en-US" dirty="0">
                <a:latin typeface="Letter-join 40" panose="02000805000000020003" pitchFamily="50" charset="0"/>
              </a:rPr>
              <a:t>Proud Cloud</a:t>
            </a:r>
          </a:p>
          <a:p>
            <a:r>
              <a:rPr lang="en-GB" altLang="en-US" dirty="0">
                <a:latin typeface="Letter-join 40" panose="02000805000000020003" pitchFamily="50" charset="0"/>
              </a:rPr>
              <a:t>Class dojos</a:t>
            </a:r>
          </a:p>
          <a:p>
            <a:r>
              <a:rPr lang="en-GB" altLang="en-US" dirty="0">
                <a:latin typeface="Letter-join 40" panose="02000805000000020003" pitchFamily="50" charset="0"/>
              </a:rPr>
              <a:t>Phone calls home and praise cards</a:t>
            </a: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a:bodyPr>
          <a:lstStyle/>
          <a:p>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p:txBody>
      </p:sp>
      <p:sp>
        <p:nvSpPr>
          <p:cNvPr id="3" name="Title 2"/>
          <p:cNvSpPr>
            <a:spLocks noGrp="1"/>
          </p:cNvSpPr>
          <p:nvPr>
            <p:ph type="title"/>
          </p:nvPr>
        </p:nvSpPr>
        <p:spPr/>
        <p:txBody>
          <a:bodyPr/>
          <a:lstStyle/>
          <a:p>
            <a:r>
              <a:rPr lang="en-GB" dirty="0">
                <a:latin typeface="Letter-join 40" panose="02000805000000020003" pitchFamily="50" charset="0"/>
              </a:rPr>
              <a:t>Rewards and Sanctions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988840"/>
            <a:ext cx="7596832" cy="4530832"/>
          </a:xfrm>
        </p:spPr>
        <p:txBody>
          <a:bodyPr>
            <a:normAutofit fontScale="62500" lnSpcReduction="20000"/>
          </a:bodyPr>
          <a:lstStyle/>
          <a:p>
            <a:pPr marL="0" indent="0">
              <a:buNone/>
            </a:pPr>
            <a:r>
              <a:rPr lang="en-GB" altLang="en-US" sz="3300" u="sng" dirty="0">
                <a:latin typeface="Letter-join 40" panose="02000805000000020003" pitchFamily="50" charset="0"/>
              </a:rPr>
              <a:t>Ladder system</a:t>
            </a:r>
          </a:p>
          <a:p>
            <a:r>
              <a:rPr lang="en-GB" altLang="en-US" sz="3300" dirty="0">
                <a:latin typeface="Letter-join 40" panose="02000805000000020003" pitchFamily="50" charset="0"/>
              </a:rPr>
              <a:t>Stage 1 – class teacher</a:t>
            </a:r>
          </a:p>
          <a:p>
            <a:r>
              <a:rPr lang="en-GB" altLang="en-US" sz="3300" dirty="0">
                <a:latin typeface="Letter-join 40" panose="02000805000000020003" pitchFamily="50" charset="0"/>
              </a:rPr>
              <a:t>Stage 2 – class teacher and Key Stage Leader</a:t>
            </a:r>
          </a:p>
          <a:p>
            <a:r>
              <a:rPr lang="en-GB" altLang="en-US" sz="3300" dirty="0">
                <a:latin typeface="Letter-join 40" panose="02000805000000020003" pitchFamily="50" charset="0"/>
              </a:rPr>
              <a:t>Stage 3 – Senior Leader</a:t>
            </a:r>
          </a:p>
          <a:p>
            <a:r>
              <a:rPr lang="en-GB" altLang="en-US" sz="3300" dirty="0">
                <a:latin typeface="Letter-join 40" panose="02000805000000020003" pitchFamily="50" charset="0"/>
              </a:rPr>
              <a:t>Stage 4 – Senior Leader and possible internal exclusion</a:t>
            </a:r>
          </a:p>
          <a:p>
            <a:r>
              <a:rPr lang="en-GB" altLang="en-US" sz="3300" dirty="0">
                <a:latin typeface="Letter-join 40" panose="02000805000000020003" pitchFamily="50" charset="0"/>
              </a:rPr>
              <a:t>Stage 4 – Senior Leader and possible external exclusion</a:t>
            </a:r>
          </a:p>
          <a:p>
            <a:endParaRPr lang="en-GB" altLang="en-US" sz="3300" dirty="0">
              <a:latin typeface="Letter-join 40" panose="02000805000000020003" pitchFamily="50" charset="0"/>
            </a:endParaRPr>
          </a:p>
          <a:p>
            <a:endParaRPr lang="en-GB" altLang="en-US" sz="3300" dirty="0">
              <a:latin typeface="Letter-join 40" panose="02000805000000020003" pitchFamily="50" charset="0"/>
            </a:endParaRPr>
          </a:p>
          <a:p>
            <a:endParaRPr lang="en-GB" altLang="en-US" sz="3300" dirty="0">
              <a:latin typeface="Letter-join 40" panose="02000805000000020003" pitchFamily="50" charset="0"/>
            </a:endParaRPr>
          </a:p>
          <a:p>
            <a:pPr marL="0" indent="0">
              <a:buNone/>
            </a:pPr>
            <a:r>
              <a:rPr lang="en-GB" altLang="en-US" sz="3300" dirty="0">
                <a:latin typeface="Letter-join 40" panose="02000805000000020003" pitchFamily="50" charset="0"/>
              </a:rPr>
              <a:t>Consistent approach throughout the school</a:t>
            </a:r>
          </a:p>
          <a:p>
            <a:pPr marL="0" indent="0">
              <a:buNone/>
            </a:pPr>
            <a:r>
              <a:rPr lang="en-GB" altLang="en-US" sz="3300" dirty="0">
                <a:latin typeface="Letter-join 40" panose="02000805000000020003" pitchFamily="50" charset="0"/>
              </a:rPr>
              <a:t>Working together with parents to support our children</a:t>
            </a:r>
          </a:p>
          <a:p>
            <a:pPr marL="0" indent="0">
              <a:buNone/>
            </a:pPr>
            <a:endParaRPr lang="en-GB" dirty="0"/>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 &amp; Sanctions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308471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13585" y="4869160"/>
            <a:ext cx="8022911" cy="1877880"/>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dirty="0">
                <a:latin typeface="Letter-join 40" panose="02000805000000020003" pitchFamily="50" charset="0"/>
                <a:cs typeface="Calibri" panose="020F0502020204030204" pitchFamily="34" charset="0"/>
              </a:rPr>
              <a:t>2nd point of contact – Behaviour Lead – Miss Thompson</a:t>
            </a:r>
          </a:p>
          <a:p>
            <a:pPr marL="0" indent="0">
              <a:buNone/>
            </a:pPr>
            <a:r>
              <a:rPr lang="en-GB" sz="1800" dirty="0">
                <a:latin typeface="Letter-join 40" panose="02000805000000020003" pitchFamily="50" charset="0"/>
                <a:cs typeface="Calibri" panose="020F0502020204030204" pitchFamily="34" charset="0"/>
              </a:rPr>
              <a:t>3rd point of contact – Acting Deputy Headteacher – Mrs Wright</a:t>
            </a:r>
          </a:p>
          <a:p>
            <a:pPr marL="0" indent="0">
              <a:buNone/>
            </a:pPr>
            <a:r>
              <a:rPr lang="en-GB" sz="1800" dirty="0">
                <a:latin typeface="Letter-join 40" panose="02000805000000020003" pitchFamily="50" charset="0"/>
                <a:cs typeface="Calibri" panose="020F0502020204030204" pitchFamily="34" charset="0"/>
              </a:rPr>
              <a:t>4</a:t>
            </a:r>
            <a:r>
              <a:rPr lang="en-GB" sz="1800" baseline="30000" dirty="0">
                <a:latin typeface="Letter-join 40" panose="02000805000000020003" pitchFamily="50" charset="0"/>
                <a:cs typeface="Calibri" panose="020F0502020204030204" pitchFamily="34" charset="0"/>
              </a:rPr>
              <a:t>th</a:t>
            </a:r>
            <a:r>
              <a:rPr lang="en-GB" sz="1800" dirty="0">
                <a:latin typeface="Letter-join 40" panose="02000805000000020003" pitchFamily="50" charset="0"/>
                <a:cs typeface="Calibri" panose="020F0502020204030204" pitchFamily="34" charset="0"/>
              </a:rPr>
              <a:t> point of contact - Headteacher – Mrs Brookes </a:t>
            </a: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91065" y="1772816"/>
            <a:ext cx="7340570" cy="4108817"/>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pPr>
              <a:lnSpc>
                <a:spcPct val="150000"/>
              </a:lnSpc>
            </a:pPr>
            <a:endParaRPr lang="en-GB" dirty="0">
              <a:solidFill>
                <a:schemeClr val="tx2"/>
              </a:solidFill>
              <a:latin typeface="Letter-join 40" panose="02000805000000020003" pitchFamily="50" charset="0"/>
            </a:endParaRPr>
          </a:p>
          <a:p>
            <a:pPr>
              <a:lnSpc>
                <a:spcPct val="150000"/>
              </a:lnSpc>
            </a:pPr>
            <a:endParaRPr lang="en-GB" dirty="0">
              <a:solidFill>
                <a:schemeClr val="tx2"/>
              </a:solidFill>
              <a:latin typeface="Letter-join 40" panose="02000805000000020003" pitchFamily="50" charset="0"/>
            </a:endParaRP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rules</a:t>
            </a:r>
          </a:p>
          <a:p>
            <a:endParaRPr lang="en-GB" dirty="0">
              <a:latin typeface="Letter-join 40" panose="02000805000000020003" pitchFamily="50" charset="0"/>
            </a:endParaRPr>
          </a:p>
          <a:p>
            <a:pPr marL="0" indent="0">
              <a:buNone/>
            </a:pPr>
            <a:r>
              <a:rPr lang="en-GB" dirty="0">
                <a:latin typeface="Letter-join 40" panose="02000805000000020003" pitchFamily="50" charset="0"/>
              </a:rPr>
              <a:t>#bereadybesafeberepectful</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550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Sky blue polo T shirt</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2">
                    <a:lumMod val="25000"/>
                  </a:schemeClr>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endParaRPr lang="en-GB" dirty="0">
              <a:latin typeface="Letter-join 40" panose="02000805000000020003" pitchFamily="50" charset="0"/>
            </a:endParaRPr>
          </a:p>
          <a:p>
            <a:r>
              <a:rPr lang="en-GB" dirty="0">
                <a:latin typeface="Letter-join 40" panose="02000805000000020003" pitchFamily="50" charset="0"/>
              </a:rPr>
              <a:t>PE: Monday and Thursday </a:t>
            </a:r>
          </a:p>
          <a:p>
            <a:endParaRPr lang="en-GB" dirty="0">
              <a:latin typeface="Letter-join 40" panose="02000805000000020003" pitchFamily="50" charset="0"/>
            </a:endParaRPr>
          </a:p>
          <a:p>
            <a:r>
              <a:rPr lang="en-GB" dirty="0">
                <a:latin typeface="Letter-join 40" panose="02000805000000020003" pitchFamily="50" charset="0"/>
              </a:rPr>
              <a:t>PE kits should come to school in their PE kit each Monday and Thursday.  In the cold months children can wear a navy jogging suit or navy joggers and their school sweatshirt/cardigan</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20000"/>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a:t>
            </a:r>
          </a:p>
          <a:p>
            <a:pPr marL="0" indent="0">
              <a:buNone/>
            </a:pPr>
            <a:r>
              <a:rPr lang="en-GB" dirty="0">
                <a:latin typeface="Letter-join 40" panose="02000805000000020003" pitchFamily="50" charset="0"/>
              </a:rPr>
              <a:t>    have a hot dinner.  School dinners are free of charge for ALL infant children.</a:t>
            </a:r>
          </a:p>
          <a:p>
            <a:pPr marL="0" indent="0">
              <a:buNone/>
            </a:pPr>
            <a:endParaRPr lang="en-GB" dirty="0">
              <a:latin typeface="Letter-join 40" panose="02000805000000020003" pitchFamily="50" charset="0"/>
            </a:endParaRPr>
          </a:p>
          <a:p>
            <a:r>
              <a:rPr lang="en-GB" dirty="0">
                <a:latin typeface="Letter-join 40" panose="02000805000000020003" pitchFamily="50" charset="0"/>
              </a:rPr>
              <a:t>Remember to order your child’s lunch on School Grid before school. If you missed the 9am deadline, you can order at the school office before 9.45am.</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endParaRPr lang="en-GB" dirty="0">
              <a:latin typeface="Letter-join 40" panose="02000805000000020003" pitchFamily="50" charset="0"/>
            </a:endParaRPr>
          </a:p>
          <a:p>
            <a:r>
              <a:rPr lang="en-GB" dirty="0">
                <a:latin typeface="Letter-join 40" panose="02000805000000020003" pitchFamily="50" charset="0"/>
              </a:rPr>
              <a:t>Milk money £6 for the year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‘How we do it at St Teresa’s’, please don’t hesitate to contact us via the school office or email.</a:t>
            </a:r>
          </a:p>
          <a:p>
            <a:endParaRPr lang="en-GB" dirty="0">
              <a:latin typeface="Letter-join 40" panose="02000805000000020003" pitchFamily="50" charset="0"/>
            </a:endParaRPr>
          </a:p>
          <a:p>
            <a:pPr marL="0" indent="0">
              <a:buNone/>
            </a:pPr>
            <a:r>
              <a:rPr lang="en-GB">
                <a:latin typeface="Letter-join 40" panose="02000805000000020003" pitchFamily="50" charset="0"/>
              </a:rPr>
              <a:t>Mrs Wright</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3" ma:contentTypeDescription="Create a new document." ma:contentTypeScope="" ma:versionID="10363983bc18898756d808d8603faf02">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50d27933ea64211adfe0fe831c7dbaf4"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customXml/itemProps2.xml><?xml version="1.0" encoding="utf-8"?>
<ds:datastoreItem xmlns:ds="http://schemas.openxmlformats.org/officeDocument/2006/customXml" ds:itemID="{6E17C138-6333-4FE1-A9D8-1540158310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C4D2A5-4085-48FC-AA15-E1BC255EA1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Waveform</Template>
  <TotalTime>1026</TotalTime>
  <Words>998</Words>
  <Application>Microsoft Office PowerPoint</Application>
  <PresentationFormat>On-screen Show (4:3)</PresentationFormat>
  <Paragraphs>150</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Candara</vt:lpstr>
      <vt:lpstr>Letter-join 40</vt:lpstr>
      <vt:lpstr>Symbol</vt:lpstr>
      <vt:lpstr>Wingdings</vt:lpstr>
      <vt:lpstr>Waveform</vt:lpstr>
      <vt:lpstr>EYFS Expectations </vt:lpstr>
      <vt:lpstr>        Meet the Teacher!  Class teacher   Mrs Wright  Mrs Tierney  Teaching Assistant Mrs Manweiler  </vt:lpstr>
      <vt:lpstr>Welcome</vt:lpstr>
      <vt:lpstr>How do we do it at St Teresa’s?</vt:lpstr>
      <vt:lpstr>Mission Statement  </vt:lpstr>
      <vt:lpstr>Code of Conduct</vt:lpstr>
      <vt:lpstr>Starting Times </vt:lpstr>
      <vt:lpstr>Catholic Life</vt:lpstr>
      <vt:lpstr>Positive Mental Health and Wellbeing</vt:lpstr>
      <vt:lpstr>Year 2 expectations</vt:lpstr>
      <vt:lpstr>Homework</vt:lpstr>
      <vt:lpstr>Rewards </vt:lpstr>
      <vt:lpstr>Rewards and Sanctions</vt:lpstr>
      <vt:lpstr>Rewards &amp; Sanctions </vt:lpstr>
      <vt:lpstr>Dealing effectively with parental concerns</vt:lpstr>
      <vt:lpstr>How can I support my child?</vt:lpstr>
      <vt:lpstr>General Reminders</vt:lpstr>
      <vt:lpstr>General Reminders</vt:lpstr>
      <vt:lpstr>General Reminders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Amanda Wright</cp:lastModifiedBy>
  <cp:revision>66</cp:revision>
  <cp:lastPrinted>2019-09-10T15:15:18Z</cp:lastPrinted>
  <dcterms:created xsi:type="dcterms:W3CDTF">2015-09-18T13:33:11Z</dcterms:created>
  <dcterms:modified xsi:type="dcterms:W3CDTF">2025-09-15T21:22:00Z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ies>
</file>